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entation.xml" ContentType="application/vnd.openxmlformats-officedocument.presentationml.presentation.main+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6.xml" ContentType="application/vnd.openxmlformats-officedocument.presentationml.notesSlide+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66" r:id="rId2"/>
    <p:sldId id="377" r:id="rId3"/>
    <p:sldId id="267" r:id="rId4"/>
    <p:sldId id="366"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371" r:id="rId22"/>
    <p:sldId id="28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53125"/>
  </p:normalViewPr>
  <p:slideViewPr>
    <p:cSldViewPr snapToGrid="0" snapToObjects="1">
      <p:cViewPr varScale="1">
        <p:scale>
          <a:sx n="61" d="100"/>
          <a:sy n="61" d="100"/>
        </p:scale>
        <p:origin x="3096"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7FE513-23BF-3345-8DB6-B0D0511F70FD}" type="datetimeFigureOut">
              <a:rPr lang="en-GB" smtClean="0"/>
              <a:t>14/02/2023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0BD0DB-A6F6-1841-A062-8AAFE772E30D}" type="slidenum">
              <a:rPr lang="en-GB" smtClean="0"/>
              <a:t>‹#›</a:t>
            </a:fld>
            <a:endParaRPr lang="en-GB"/>
          </a:p>
        </p:txBody>
      </p:sp>
    </p:spTree>
    <p:extLst>
      <p:ext uri="{BB962C8B-B14F-4D97-AF65-F5344CB8AC3E}">
        <p14:creationId xmlns:p14="http://schemas.microsoft.com/office/powerpoint/2010/main" val="2428058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Shape 311"/>
          <p:cNvSpPr>
            <a:spLocks noGrp="1" noRot="1" noChangeAspect="1"/>
          </p:cNvSpPr>
          <p:nvPr>
            <p:ph type="sldImg"/>
          </p:nvPr>
        </p:nvSpPr>
        <p:spPr>
          <a:xfrm>
            <a:off x="381000" y="685800"/>
            <a:ext cx="6096000" cy="3429000"/>
          </a:xfrm>
          <a:prstGeom prst="rect">
            <a:avLst/>
          </a:prstGeom>
        </p:spPr>
        <p:txBody>
          <a:bodyPr/>
          <a:lstStyle/>
          <a:p>
            <a:endParaRPr/>
          </a:p>
        </p:txBody>
      </p:sp>
      <p:sp>
        <p:nvSpPr>
          <p:cNvPr id="312" name="Shape 312"/>
          <p:cNvSpPr>
            <a:spLocks noGrp="1"/>
          </p:cNvSpPr>
          <p:nvPr>
            <p:ph type="body" sz="quarter" idx="1"/>
          </p:nvPr>
        </p:nvSpPr>
        <p:spPr>
          <a:prstGeom prst="rect">
            <a:avLst/>
          </a:prstGeom>
        </p:spPr>
        <p:txBody>
          <a:bodyPr/>
          <a:lstStyle/>
          <a:p>
            <a:pPr>
              <a:defRPr b="1" u="sng"/>
            </a:pPr>
            <a:r>
              <a:t>Slide narrative</a:t>
            </a:r>
          </a:p>
          <a:p>
            <a:endParaRPr/>
          </a:p>
          <a:p>
            <a:r>
              <a:t>Show this slide at the start of the session.</a:t>
            </a:r>
          </a:p>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5" name="Shape 545"/>
          <p:cNvSpPr>
            <a:spLocks noGrp="1" noRot="1" noChangeAspect="1"/>
          </p:cNvSpPr>
          <p:nvPr>
            <p:ph type="sldImg"/>
          </p:nvPr>
        </p:nvSpPr>
        <p:spPr>
          <a:xfrm>
            <a:off x="381000" y="685800"/>
            <a:ext cx="6096000" cy="3429000"/>
          </a:xfrm>
          <a:prstGeom prst="rect">
            <a:avLst/>
          </a:prstGeom>
        </p:spPr>
        <p:txBody>
          <a:bodyPr/>
          <a:lstStyle/>
          <a:p>
            <a:endParaRPr/>
          </a:p>
        </p:txBody>
      </p:sp>
      <p:sp>
        <p:nvSpPr>
          <p:cNvPr id="546" name="Shape 546"/>
          <p:cNvSpPr>
            <a:spLocks noGrp="1"/>
          </p:cNvSpPr>
          <p:nvPr>
            <p:ph type="body" sz="quarter" idx="1"/>
          </p:nvPr>
        </p:nvSpPr>
        <p:spPr>
          <a:prstGeom prst="rect">
            <a:avLst/>
          </a:prstGeom>
        </p:spPr>
        <p:txBody>
          <a:bodyPr/>
          <a:lstStyle/>
          <a:p>
            <a:pPr>
              <a:defRPr b="1" u="sng"/>
            </a:pPr>
            <a:r>
              <a:t>Alternative activity ideas</a:t>
            </a:r>
          </a:p>
          <a:p>
            <a:endParaRPr/>
          </a:p>
          <a:p>
            <a:r>
              <a:t>Students record a video or audio message from their future self, describing themselves and their lives  in as much detail as possible, write a brief letter to their present self, or ‘hot seat’ being this person for a small group to ask about what their life is like.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 name="Shape 618"/>
          <p:cNvSpPr>
            <a:spLocks noGrp="1" noRot="1" noChangeAspect="1"/>
          </p:cNvSpPr>
          <p:nvPr>
            <p:ph type="sldImg"/>
          </p:nvPr>
        </p:nvSpPr>
        <p:spPr>
          <a:xfrm>
            <a:off x="381000" y="685800"/>
            <a:ext cx="6096000" cy="3429000"/>
          </a:xfrm>
          <a:prstGeom prst="rect">
            <a:avLst/>
          </a:prstGeom>
        </p:spPr>
        <p:txBody>
          <a:bodyPr/>
          <a:lstStyle/>
          <a:p>
            <a:endParaRPr/>
          </a:p>
        </p:txBody>
      </p:sp>
      <p:sp>
        <p:nvSpPr>
          <p:cNvPr id="619" name="Shape 619"/>
          <p:cNvSpPr>
            <a:spLocks noGrp="1"/>
          </p:cNvSpPr>
          <p:nvPr>
            <p:ph type="body" sz="quarter" idx="1"/>
          </p:nvPr>
        </p:nvSpPr>
        <p:spPr>
          <a:prstGeom prst="rect">
            <a:avLst/>
          </a:prstGeom>
        </p:spPr>
        <p:txBody>
          <a:bodyPr/>
          <a:lstStyle/>
          <a:p>
            <a:pPr marL="171450" indent="-171450">
              <a:buSzPct val="100000"/>
              <a:buFont typeface="Arial"/>
              <a:buChar char="•"/>
            </a:pPr>
            <a:endParaRPr/>
          </a:p>
          <a:p>
            <a:pPr marL="171450" indent="-171450">
              <a:buSzPct val="100000"/>
              <a:buFont typeface="Arial"/>
              <a:buChar char="•"/>
            </a:pPr>
            <a:r>
              <a:t>Ask students to give examples of some future events in their school lives when things might go well or not so well, and to explain why each event matters, such as tests, external exams, sporting, art or musical activities or next steps in education.</a:t>
            </a:r>
          </a:p>
          <a:p>
            <a:pPr>
              <a:defRPr b="1" u="sng"/>
            </a:pPr>
            <a:endParaRPr/>
          </a:p>
          <a:p>
            <a:pPr>
              <a:defRPr b="1" u="sng"/>
            </a:pPr>
            <a:r>
              <a:t>Slide narrative</a:t>
            </a:r>
          </a:p>
          <a:p>
            <a:endParaRPr/>
          </a:p>
          <a:p>
            <a:r>
              <a:t>Something’s not gone to plan for these two people. Perhaps they have just received some test results. Or perhaps they are trying to achieve a personal best at sport. Perhaps they have just tried a new skill, like standing up to give a presentation.</a:t>
            </a:r>
          </a:p>
          <a:p>
            <a:endParaRPr/>
          </a:p>
          <a:p>
            <a:r>
              <a:t>However, one person is thinking positively: things didn’t go well this time, but they will in the future if they do the right things and work hard to improve. But the other is thinking negatively: they don’t see how the future will be any different for them, no matter what they do.</a:t>
            </a:r>
          </a:p>
          <a:p>
            <a:endParaRPr/>
          </a:p>
          <a:p>
            <a:r>
              <a:t>“It’s not what happens to you, but how you react to it that matters.” is a very old quote! It’s said to be by Epictetus, an ancient Greek philosopher. His point was that it matters how we think about things, because our thoughts influence what we do next.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 name="Shape 623"/>
          <p:cNvSpPr>
            <a:spLocks noGrp="1" noRot="1" noChangeAspect="1"/>
          </p:cNvSpPr>
          <p:nvPr>
            <p:ph type="sldImg"/>
          </p:nvPr>
        </p:nvSpPr>
        <p:spPr>
          <a:xfrm>
            <a:off x="381000" y="685800"/>
            <a:ext cx="6096000" cy="3429000"/>
          </a:xfrm>
          <a:prstGeom prst="rect">
            <a:avLst/>
          </a:prstGeom>
        </p:spPr>
        <p:txBody>
          <a:bodyPr/>
          <a:lstStyle/>
          <a:p>
            <a:endParaRPr/>
          </a:p>
        </p:txBody>
      </p:sp>
      <p:sp>
        <p:nvSpPr>
          <p:cNvPr id="624" name="Shape 624"/>
          <p:cNvSpPr>
            <a:spLocks noGrp="1"/>
          </p:cNvSpPr>
          <p:nvPr>
            <p:ph type="body" sz="quarter" idx="1"/>
          </p:nvPr>
        </p:nvSpPr>
        <p:spPr>
          <a:prstGeom prst="rect">
            <a:avLst/>
          </a:prstGeom>
        </p:spPr>
        <p:txBody>
          <a:bodyPr/>
          <a:lstStyle/>
          <a:p>
            <a:pPr>
              <a:defRPr b="1" u="sng"/>
            </a:pPr>
            <a:r>
              <a:t>Alternative activity ideas</a:t>
            </a:r>
          </a:p>
          <a:p>
            <a:endParaRPr/>
          </a:p>
          <a:p>
            <a:r>
              <a:t>Create a class list of examples of situations when we might respond negatively to what happens to us, and when we might respond more positively. Students can position themselves on a confidence line (physical or on paper) and explain their choice of position in different circumstances.</a:t>
            </a:r>
          </a:p>
          <a:p>
            <a:endParaRPr/>
          </a:p>
          <a:p>
            <a:r>
              <a:t>Ask students who feel they will tend to respond positively to explain the beliefs and thoughts that help them.</a:t>
            </a:r>
          </a:p>
          <a:p>
            <a:endParaRPr/>
          </a:p>
          <a:p>
            <a:r>
              <a:t>Students can role-play a positive and negative reaction to a common event (create a list as a class). They can then hot seat to explore what different thoughts or beliefs are behind these different reactions.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 name="Shape 696"/>
          <p:cNvSpPr>
            <a:spLocks noGrp="1" noRot="1" noChangeAspect="1"/>
          </p:cNvSpPr>
          <p:nvPr>
            <p:ph type="sldImg"/>
          </p:nvPr>
        </p:nvSpPr>
        <p:spPr>
          <a:xfrm>
            <a:off x="381000" y="685800"/>
            <a:ext cx="6096000" cy="3429000"/>
          </a:xfrm>
          <a:prstGeom prst="rect">
            <a:avLst/>
          </a:prstGeom>
        </p:spPr>
        <p:txBody>
          <a:bodyPr/>
          <a:lstStyle/>
          <a:p>
            <a:endParaRPr/>
          </a:p>
        </p:txBody>
      </p:sp>
      <p:sp>
        <p:nvSpPr>
          <p:cNvPr id="697" name="Shape 697"/>
          <p:cNvSpPr>
            <a:spLocks noGrp="1"/>
          </p:cNvSpPr>
          <p:nvPr>
            <p:ph type="body" sz="quarter" idx="1"/>
          </p:nvPr>
        </p:nvSpPr>
        <p:spPr>
          <a:prstGeom prst="rect">
            <a:avLst/>
          </a:prstGeom>
        </p:spPr>
        <p:txBody>
          <a:bodyPr/>
          <a:lstStyle/>
          <a:p>
            <a:pPr>
              <a:defRPr b="1" u="sng"/>
            </a:pPr>
            <a:r>
              <a:t>Slide narrative</a:t>
            </a:r>
          </a:p>
          <a:p>
            <a:endParaRPr/>
          </a:p>
          <a:p>
            <a:r>
              <a:t>A growth mindset is a way of thinking. It’s the belief that if you work hard, you can get better. You can change and improve, as long as you keep trying. Some people are naturally born with this belief. But anyone can </a:t>
            </a:r>
            <a:r>
              <a:rPr u="sng"/>
              <a:t>choose</a:t>
            </a:r>
            <a:r>
              <a:t> to have a growth mindset. And when you work hard, you will see results, even if they are small at first. You can prove to yourself that a growth mindset works!</a:t>
            </a:r>
          </a:p>
          <a:p>
            <a:r>
              <a:t> </a:t>
            </a:r>
          </a:p>
          <a:p>
            <a:r>
              <a:t>The opposite way of thinking is to have a fixed mindset. Some people are born thinking like this, but that doesn’t mean you have to stay like that. You can </a:t>
            </a:r>
            <a:r>
              <a:rPr u="sng"/>
              <a:t>choose</a:t>
            </a:r>
            <a:r>
              <a:t> to have a growth mindset and </a:t>
            </a:r>
            <a:r>
              <a:rPr u="sng"/>
              <a:t>choose</a:t>
            </a:r>
            <a:r>
              <a:t> to work hard at the things that matter to you.</a:t>
            </a:r>
          </a:p>
          <a:p>
            <a:r>
              <a:t> </a:t>
            </a:r>
          </a:p>
          <a:p>
            <a:r>
              <a:t>Most of us will be a mixture of these two mindsets. You may feel more positive in some situations than in others. The important thing is to remember that you can choose to have a growth mindset in any situation.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1" name="Shape 701"/>
          <p:cNvSpPr>
            <a:spLocks noGrp="1" noRot="1" noChangeAspect="1"/>
          </p:cNvSpPr>
          <p:nvPr>
            <p:ph type="sldImg"/>
          </p:nvPr>
        </p:nvSpPr>
        <p:spPr>
          <a:xfrm>
            <a:off x="381000" y="685800"/>
            <a:ext cx="6096000" cy="3429000"/>
          </a:xfrm>
          <a:prstGeom prst="rect">
            <a:avLst/>
          </a:prstGeom>
        </p:spPr>
        <p:txBody>
          <a:bodyPr/>
          <a:lstStyle/>
          <a:p>
            <a:endParaRPr/>
          </a:p>
        </p:txBody>
      </p:sp>
      <p:sp>
        <p:nvSpPr>
          <p:cNvPr id="702" name="Shape 702"/>
          <p:cNvSpPr>
            <a:spLocks noGrp="1"/>
          </p:cNvSpPr>
          <p:nvPr>
            <p:ph type="body" sz="quarter" idx="1"/>
          </p:nvPr>
        </p:nvSpPr>
        <p:spPr>
          <a:prstGeom prst="rect">
            <a:avLst/>
          </a:prstGeom>
        </p:spPr>
        <p:txBody>
          <a:bodyPr/>
          <a:lstStyle/>
          <a:p>
            <a:pPr>
              <a:defRPr b="1" i="1"/>
            </a:pPr>
            <a:r>
              <a:t>The growth mindset quiz gives students an informal suggestion of their mindset and is not provided or intended as a formal psychological test.</a:t>
            </a:r>
          </a:p>
          <a:p>
            <a:endParaRPr/>
          </a:p>
          <a:p>
            <a:pPr>
              <a:defRPr b="1" u="sng"/>
            </a:pPr>
            <a:r>
              <a:t>Alternative activity ideas</a:t>
            </a:r>
          </a:p>
          <a:p>
            <a:endParaRPr/>
          </a:p>
          <a:p>
            <a:r>
              <a:t>Use sticky notes to build a wall of suggestions about how to improve your growth mindset.</a:t>
            </a:r>
          </a:p>
          <a:p>
            <a:endParaRPr/>
          </a:p>
          <a:p>
            <a:r>
              <a:t>Students read the suggestions and each identify 3 things that might best help them to improve their growth mindset. They share how they will put these ideas into action today, this week, this term etc. linking these to key events such as homework, tests, upcoming events etc.</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b="1" u="sng" dirty="0"/>
              <a:t>Slide narrative</a:t>
            </a:r>
          </a:p>
          <a:p>
            <a:endParaRPr lang="en-GB" dirty="0"/>
          </a:p>
          <a:p>
            <a:r>
              <a:rPr lang="en-GB" dirty="0"/>
              <a:t>Students RAG rate each learning outcome and compare their progress against their starting baseline.</a:t>
            </a:r>
          </a:p>
          <a:p>
            <a:endParaRPr lang="en-GB" dirty="0"/>
          </a:p>
          <a:p>
            <a:r>
              <a:rPr lang="en-GB" dirty="0"/>
              <a:t>Students can answer each exist question verbally or on paper for a permanent record.</a:t>
            </a:r>
          </a:p>
        </p:txBody>
      </p:sp>
    </p:spTree>
    <p:extLst>
      <p:ext uri="{BB962C8B-B14F-4D97-AF65-F5344CB8AC3E}">
        <p14:creationId xmlns:p14="http://schemas.microsoft.com/office/powerpoint/2010/main" val="10839604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 name="Shape 718"/>
          <p:cNvSpPr>
            <a:spLocks noGrp="1" noRot="1" noChangeAspect="1"/>
          </p:cNvSpPr>
          <p:nvPr>
            <p:ph type="sldImg"/>
          </p:nvPr>
        </p:nvSpPr>
        <p:spPr>
          <a:xfrm>
            <a:off x="381000" y="685800"/>
            <a:ext cx="6096000" cy="3429000"/>
          </a:xfrm>
          <a:prstGeom prst="rect">
            <a:avLst/>
          </a:prstGeom>
        </p:spPr>
        <p:txBody>
          <a:bodyPr/>
          <a:lstStyle/>
          <a:p>
            <a:endParaRPr/>
          </a:p>
        </p:txBody>
      </p:sp>
      <p:sp>
        <p:nvSpPr>
          <p:cNvPr id="719" name="Shape 719"/>
          <p:cNvSpPr>
            <a:spLocks noGrp="1"/>
          </p:cNvSpPr>
          <p:nvPr>
            <p:ph type="body" sz="quarter" idx="1"/>
          </p:nvPr>
        </p:nvSpPr>
        <p:spPr>
          <a:prstGeom prst="rect">
            <a:avLst/>
          </a:prstGeom>
        </p:spPr>
        <p:txBody>
          <a:bodyPr/>
          <a:lstStyle/>
          <a:p>
            <a:pPr>
              <a:defRPr b="1" u="sng"/>
            </a:pPr>
            <a:r>
              <a:t>Slide narrative</a:t>
            </a:r>
          </a:p>
          <a:p>
            <a:endParaRPr/>
          </a:p>
          <a:p>
            <a:r>
              <a:t>Review the key points with students.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004691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 name="Shape 316"/>
          <p:cNvSpPr>
            <a:spLocks noGrp="1" noRot="1" noChangeAspect="1"/>
          </p:cNvSpPr>
          <p:nvPr>
            <p:ph type="sldImg"/>
          </p:nvPr>
        </p:nvSpPr>
        <p:spPr>
          <a:xfrm>
            <a:off x="381000" y="685800"/>
            <a:ext cx="6096000" cy="3429000"/>
          </a:xfrm>
          <a:prstGeom prst="rect">
            <a:avLst/>
          </a:prstGeom>
        </p:spPr>
        <p:txBody>
          <a:bodyPr/>
          <a:lstStyle/>
          <a:p>
            <a:endParaRPr/>
          </a:p>
        </p:txBody>
      </p:sp>
      <p:sp>
        <p:nvSpPr>
          <p:cNvPr id="317" name="Shape 317"/>
          <p:cNvSpPr>
            <a:spLocks noGrp="1"/>
          </p:cNvSpPr>
          <p:nvPr>
            <p:ph type="body" sz="quarter" idx="1"/>
          </p:nvPr>
        </p:nvSpPr>
        <p:spPr>
          <a:prstGeom prst="rect">
            <a:avLst/>
          </a:prstGeom>
        </p:spPr>
        <p:txBody>
          <a:bodyPr/>
          <a:lstStyle/>
          <a:p>
            <a:pPr>
              <a:defRPr b="1" u="sng"/>
            </a:pPr>
            <a:r>
              <a:rPr dirty="0"/>
              <a:t>Slide narrative</a:t>
            </a:r>
          </a:p>
          <a:p>
            <a:endParaRPr dirty="0"/>
          </a:p>
          <a:p>
            <a:r>
              <a:rPr dirty="0"/>
              <a:t>Review the learning outcomes with students.</a:t>
            </a:r>
            <a:endParaRPr lang="en-GB" dirty="0"/>
          </a:p>
          <a:p>
            <a:endParaRPr lang="en-GB" dirty="0"/>
          </a:p>
          <a:p>
            <a:r>
              <a:rPr lang="en-GB" dirty="0"/>
              <a:t>Students RAG rate how confident they feel about each learning outcome – they’ll compare again at the end and see how they have progressed.</a:t>
            </a: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Click to play the 2-minute video.</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If the video doesn’t play, please check if PowerPoint has added a pale yellow security warning bar at the top of the slides and click on ‘Enable content’ on the right of this bar. </a:t>
            </a:r>
            <a:r>
              <a:rPr lang="en-GB"/>
              <a:t>Alternatively there is a direct YouTube link in the notes under the video slide.</a:t>
            </a:r>
          </a:p>
          <a:p>
            <a:endParaRPr lang="en-GB" dirty="0"/>
          </a:p>
          <a:p>
            <a:endParaRPr lang="en-GB" dirty="0"/>
          </a:p>
          <a:p>
            <a:r>
              <a:rPr lang="en-GB" dirty="0"/>
              <a:t>Direct link: https://</a:t>
            </a:r>
            <a:r>
              <a:rPr lang="en-GB" dirty="0" err="1"/>
              <a:t>www.youtube.com</a:t>
            </a:r>
            <a:r>
              <a:rPr lang="en-GB" dirty="0"/>
              <a:t>/</a:t>
            </a:r>
            <a:r>
              <a:rPr lang="en-GB" dirty="0" err="1"/>
              <a:t>watch?v</a:t>
            </a:r>
            <a:r>
              <a:rPr lang="en-GB" dirty="0"/>
              <a:t>=fQOhCJTwly4</a:t>
            </a:r>
          </a:p>
        </p:txBody>
      </p:sp>
    </p:spTree>
    <p:extLst>
      <p:ext uri="{BB962C8B-B14F-4D97-AF65-F5344CB8AC3E}">
        <p14:creationId xmlns:p14="http://schemas.microsoft.com/office/powerpoint/2010/main" val="1173620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 name="Shape 365"/>
          <p:cNvSpPr>
            <a:spLocks noGrp="1" noRot="1" noChangeAspect="1"/>
          </p:cNvSpPr>
          <p:nvPr>
            <p:ph type="sldImg"/>
          </p:nvPr>
        </p:nvSpPr>
        <p:spPr>
          <a:xfrm>
            <a:off x="381000" y="685800"/>
            <a:ext cx="6096000" cy="3429000"/>
          </a:xfrm>
          <a:prstGeom prst="rect">
            <a:avLst/>
          </a:prstGeom>
        </p:spPr>
        <p:txBody>
          <a:bodyPr/>
          <a:lstStyle/>
          <a:p>
            <a:endParaRPr/>
          </a:p>
        </p:txBody>
      </p:sp>
      <p:sp>
        <p:nvSpPr>
          <p:cNvPr id="366" name="Shape 366"/>
          <p:cNvSpPr>
            <a:spLocks noGrp="1"/>
          </p:cNvSpPr>
          <p:nvPr>
            <p:ph type="body" sz="quarter" idx="1"/>
          </p:nvPr>
        </p:nvSpPr>
        <p:spPr>
          <a:prstGeom prst="rect">
            <a:avLst/>
          </a:prstGeom>
        </p:spPr>
        <p:txBody>
          <a:bodyPr/>
          <a:lstStyle/>
          <a:p>
            <a:pPr>
              <a:defRPr b="1" u="sng"/>
            </a:pPr>
            <a:r>
              <a:t>Slide narrative</a:t>
            </a:r>
          </a:p>
          <a:p>
            <a:endParaRPr/>
          </a:p>
          <a:p>
            <a:r>
              <a:t>We’d all like to succeed at something in life. Some people seem to achieve more success than others. They seem to know what they want, and how they will achieve this.</a:t>
            </a:r>
          </a:p>
          <a:p>
            <a:r>
              <a:t> </a:t>
            </a:r>
          </a:p>
          <a:p>
            <a:r>
              <a:t>When we talk about success, we often talk about millionaire entrepreneurs. We can be inspired by them, but we shouldn’t think that money is the only way to measure success.</a:t>
            </a:r>
          </a:p>
          <a:p>
            <a:r>
              <a:t> </a:t>
            </a:r>
          </a:p>
          <a:p>
            <a:r>
              <a:t>We can each find our own version of success. We just need to work out what we want to achieve, and what we need to do, to get there. These activities will help you to do just that!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 name="Shape 370"/>
          <p:cNvSpPr>
            <a:spLocks noGrp="1" noRot="1" noChangeAspect="1"/>
          </p:cNvSpPr>
          <p:nvPr>
            <p:ph type="sldImg"/>
          </p:nvPr>
        </p:nvSpPr>
        <p:spPr>
          <a:xfrm>
            <a:off x="381000" y="685800"/>
            <a:ext cx="6096000" cy="3429000"/>
          </a:xfrm>
          <a:prstGeom prst="rect">
            <a:avLst/>
          </a:prstGeom>
        </p:spPr>
        <p:txBody>
          <a:bodyPr/>
          <a:lstStyle/>
          <a:p>
            <a:endParaRPr/>
          </a:p>
        </p:txBody>
      </p:sp>
      <p:sp>
        <p:nvSpPr>
          <p:cNvPr id="371" name="Shape 371"/>
          <p:cNvSpPr>
            <a:spLocks noGrp="1"/>
          </p:cNvSpPr>
          <p:nvPr>
            <p:ph type="body" sz="quarter" idx="1"/>
          </p:nvPr>
        </p:nvSpPr>
        <p:spPr>
          <a:prstGeom prst="rect">
            <a:avLst/>
          </a:prstGeom>
        </p:spPr>
        <p:txBody>
          <a:bodyPr/>
          <a:lstStyle/>
          <a:p>
            <a:pPr>
              <a:defRPr b="1" u="sng"/>
            </a:pPr>
            <a:r>
              <a:t>Alternative activity ideas</a:t>
            </a:r>
          </a:p>
          <a:p>
            <a:endParaRPr/>
          </a:p>
          <a:p>
            <a:r>
              <a:t>Provide different examples of ‘successful’ people and ask students to explain whether they agree with you.</a:t>
            </a:r>
          </a:p>
          <a:p>
            <a:endParaRPr/>
          </a:p>
          <a:p>
            <a:r>
              <a:t>In table groups, students choose one example person. Write each one on a large sheet of paper, whiteboard or flipchart. Students circulate between tables and add notes to each example explaining whether they agree or not that this person is successful.</a:t>
            </a:r>
          </a:p>
          <a:p>
            <a:endParaRPr/>
          </a:p>
          <a:p>
            <a:r>
              <a:t>Develop a class definition of ‘success’.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 name="Shape 450"/>
          <p:cNvSpPr>
            <a:spLocks noGrp="1" noRot="1" noChangeAspect="1"/>
          </p:cNvSpPr>
          <p:nvPr>
            <p:ph type="sldImg"/>
          </p:nvPr>
        </p:nvSpPr>
        <p:spPr>
          <a:xfrm>
            <a:off x="381000" y="685800"/>
            <a:ext cx="6096000" cy="3429000"/>
          </a:xfrm>
          <a:prstGeom prst="rect">
            <a:avLst/>
          </a:prstGeom>
        </p:spPr>
        <p:txBody>
          <a:bodyPr/>
          <a:lstStyle/>
          <a:p>
            <a:endParaRPr/>
          </a:p>
        </p:txBody>
      </p:sp>
      <p:sp>
        <p:nvSpPr>
          <p:cNvPr id="451" name="Shape 451"/>
          <p:cNvSpPr>
            <a:spLocks noGrp="1"/>
          </p:cNvSpPr>
          <p:nvPr>
            <p:ph type="body" sz="quarter" idx="1"/>
          </p:nvPr>
        </p:nvSpPr>
        <p:spPr>
          <a:prstGeom prst="rect">
            <a:avLst/>
          </a:prstGeom>
        </p:spPr>
        <p:txBody>
          <a:bodyPr/>
          <a:lstStyle/>
          <a:p>
            <a:pPr>
              <a:defRPr b="1" u="sng"/>
            </a:pPr>
            <a:r>
              <a:t>Slide narrative</a:t>
            </a:r>
          </a:p>
          <a:p>
            <a:endParaRPr/>
          </a:p>
          <a:p>
            <a:r>
              <a:t>One way to define success is that it’s ‘being the best you can be, in ways that matter to you’. Another way of saying this is that success means achieving your potential.</a:t>
            </a:r>
          </a:p>
          <a:p>
            <a:r>
              <a:t> </a:t>
            </a:r>
          </a:p>
          <a:p>
            <a:r>
              <a:t>There are two parts to this. They are both important.</a:t>
            </a:r>
          </a:p>
          <a:p>
            <a:r>
              <a:t> </a:t>
            </a:r>
          </a:p>
          <a:p>
            <a:r>
              <a:t>Firstly, success means you’re the best </a:t>
            </a:r>
            <a:r>
              <a:rPr u="sng"/>
              <a:t>you can be</a:t>
            </a:r>
            <a:r>
              <a:t>. The most you can ever do is your best. You might not be able to be </a:t>
            </a:r>
            <a:r>
              <a:rPr u="sng"/>
              <a:t>the</a:t>
            </a:r>
            <a:r>
              <a:t> best, but as long as you try hard then you know that you can be y</a:t>
            </a:r>
            <a:r>
              <a:rPr u="sng"/>
              <a:t>our</a:t>
            </a:r>
            <a:r>
              <a:t> best.</a:t>
            </a:r>
          </a:p>
          <a:p>
            <a:r>
              <a:t> </a:t>
            </a:r>
          </a:p>
          <a:p>
            <a:r>
              <a:t>Secondly, aim to be successful in ways that matter to </a:t>
            </a:r>
            <a:r>
              <a:rPr u="sng"/>
              <a:t>you</a:t>
            </a:r>
            <a:r>
              <a:t>. Other people have hopes and expectations for you, like parents or teachers. Even though they mean well – and might also have the right ideas - , this can mean that you can forget, or even don’t quite know, what </a:t>
            </a:r>
            <a:r>
              <a:rPr u="sng"/>
              <a:t>you</a:t>
            </a:r>
            <a:r>
              <a:t> want.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 name="Shape 455"/>
          <p:cNvSpPr>
            <a:spLocks noGrp="1" noRot="1" noChangeAspect="1"/>
          </p:cNvSpPr>
          <p:nvPr>
            <p:ph type="sldImg"/>
          </p:nvPr>
        </p:nvSpPr>
        <p:spPr>
          <a:xfrm>
            <a:off x="381000" y="685800"/>
            <a:ext cx="6096000" cy="3429000"/>
          </a:xfrm>
          <a:prstGeom prst="rect">
            <a:avLst/>
          </a:prstGeom>
        </p:spPr>
        <p:txBody>
          <a:bodyPr/>
          <a:lstStyle/>
          <a:p>
            <a:endParaRPr/>
          </a:p>
        </p:txBody>
      </p:sp>
      <p:sp>
        <p:nvSpPr>
          <p:cNvPr id="456" name="Shape 456"/>
          <p:cNvSpPr>
            <a:spLocks noGrp="1"/>
          </p:cNvSpPr>
          <p:nvPr>
            <p:ph type="body" sz="quarter" idx="1"/>
          </p:nvPr>
        </p:nvSpPr>
        <p:spPr>
          <a:prstGeom prst="rect">
            <a:avLst/>
          </a:prstGeom>
        </p:spPr>
        <p:txBody>
          <a:bodyPr/>
          <a:lstStyle/>
          <a:p>
            <a:pPr>
              <a:defRPr b="1" u="sng"/>
            </a:pPr>
            <a:r>
              <a:t>Alternative activity ideas</a:t>
            </a:r>
          </a:p>
          <a:p>
            <a:endParaRPr/>
          </a:p>
          <a:p>
            <a:r>
              <a:t>Use silhouettes on your board to develop class responses to each activity on the slide.</a:t>
            </a:r>
          </a:p>
          <a:p>
            <a:endParaRPr/>
          </a:p>
          <a:p>
            <a:r>
              <a:t>Students role-play the most challenging activity or take turns to ‘hot seat’, demonstrating their ideas to a small group or the class.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 name="Shape 540"/>
          <p:cNvSpPr>
            <a:spLocks noGrp="1" noRot="1" noChangeAspect="1"/>
          </p:cNvSpPr>
          <p:nvPr>
            <p:ph type="sldImg"/>
          </p:nvPr>
        </p:nvSpPr>
        <p:spPr>
          <a:xfrm>
            <a:off x="381000" y="685800"/>
            <a:ext cx="6096000" cy="3429000"/>
          </a:xfrm>
          <a:prstGeom prst="rect">
            <a:avLst/>
          </a:prstGeom>
        </p:spPr>
        <p:txBody>
          <a:bodyPr/>
          <a:lstStyle/>
          <a:p>
            <a:endParaRPr/>
          </a:p>
        </p:txBody>
      </p:sp>
      <p:sp>
        <p:nvSpPr>
          <p:cNvPr id="541" name="Shape 541"/>
          <p:cNvSpPr>
            <a:spLocks noGrp="1"/>
          </p:cNvSpPr>
          <p:nvPr>
            <p:ph type="body" sz="quarter" idx="1"/>
          </p:nvPr>
        </p:nvSpPr>
        <p:spPr>
          <a:prstGeom prst="rect">
            <a:avLst/>
          </a:prstGeom>
        </p:spPr>
        <p:txBody>
          <a:bodyPr/>
          <a:lstStyle/>
          <a:p>
            <a:pPr>
              <a:defRPr b="1" u="sng"/>
            </a:pPr>
            <a:r>
              <a:t>Slide narrative</a:t>
            </a:r>
          </a:p>
          <a:p>
            <a:endParaRPr/>
          </a:p>
          <a:p>
            <a:r>
              <a:t>Reaching your potential begins with having aspirations for your future. That is, you need to know what it is you want to get better at, or what results or outcomes you want.</a:t>
            </a:r>
          </a:p>
          <a:p>
            <a:r>
              <a:t> </a:t>
            </a:r>
          </a:p>
          <a:p>
            <a:r>
              <a:t>Your aspirations describe the future person you’d like to become. The more you can visualise this or imagine and describe it in whatever way works best for you, the more you can become excited and motivated to work hard and become this person.</a:t>
            </a:r>
          </a:p>
          <a:p>
            <a:endParaRPr/>
          </a:p>
          <a:p>
            <a:r>
              <a:t>But this ‘future you’ can only inspire you if it’s genuinely who you want to become. You need </a:t>
            </a:r>
            <a:r>
              <a:rPr u="sng"/>
              <a:t>strong, personal reasons why</a:t>
            </a:r>
            <a:r>
              <a:t> you want to become this person. Strong, so your reasons are sufficiently powerful to keep you going when you need to work hard, and personal, because they need to really mean something to you.</a:t>
            </a:r>
          </a:p>
          <a:p>
            <a:r>
              <a:t> </a:t>
            </a:r>
          </a:p>
          <a:p>
            <a:r>
              <a:t>And as you progress in life, you can keep imagining a new ’future you’!</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20601-87CF-864E-B371-D9460E440D4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C3A81519-16FF-1E43-A277-16EAD13F36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CF998848-A795-4946-8C0B-9AD3A0D88574}"/>
              </a:ext>
            </a:extLst>
          </p:cNvPr>
          <p:cNvSpPr>
            <a:spLocks noGrp="1"/>
          </p:cNvSpPr>
          <p:nvPr>
            <p:ph type="dt" sz="half" idx="10"/>
          </p:nvPr>
        </p:nvSpPr>
        <p:spPr/>
        <p:txBody>
          <a:bodyPr/>
          <a:lstStyle/>
          <a:p>
            <a:fld id="{4B727ACC-9DC6-3849-B9A1-10DA1CCDEF8E}" type="datetimeFigureOut">
              <a:rPr lang="en-GB" smtClean="0"/>
              <a:t>14/02/2023</a:t>
            </a:fld>
            <a:endParaRPr lang="en-GB"/>
          </a:p>
        </p:txBody>
      </p:sp>
      <p:sp>
        <p:nvSpPr>
          <p:cNvPr id="5" name="Footer Placeholder 4">
            <a:extLst>
              <a:ext uri="{FF2B5EF4-FFF2-40B4-BE49-F238E27FC236}">
                <a16:creationId xmlns:a16="http://schemas.microsoft.com/office/drawing/2014/main" id="{3AD577C1-7A25-7543-A928-F6B4BB654F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283554-13C6-F34D-BCDE-C305CBA52D83}"/>
              </a:ext>
            </a:extLst>
          </p:cNvPr>
          <p:cNvSpPr>
            <a:spLocks noGrp="1"/>
          </p:cNvSpPr>
          <p:nvPr>
            <p:ph type="sldNum" sz="quarter" idx="12"/>
          </p:nvPr>
        </p:nvSpPr>
        <p:spPr/>
        <p:txBody>
          <a:bodyPr/>
          <a:lstStyle/>
          <a:p>
            <a:fld id="{C3C6A641-44D5-334D-B914-40C0141D0062}" type="slidenum">
              <a:rPr lang="en-GB" smtClean="0"/>
              <a:t>‹#›</a:t>
            </a:fld>
            <a:endParaRPr lang="en-GB"/>
          </a:p>
        </p:txBody>
      </p:sp>
    </p:spTree>
    <p:extLst>
      <p:ext uri="{BB962C8B-B14F-4D97-AF65-F5344CB8AC3E}">
        <p14:creationId xmlns:p14="http://schemas.microsoft.com/office/powerpoint/2010/main" val="1062810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30A8D-0750-4E4B-8D1F-DED1AE9554A6}"/>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F4B88F06-05E3-2A4A-96C4-F99AF1526955}"/>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5D71C52-91F4-3E49-8EA7-7E9E5A661999}"/>
              </a:ext>
            </a:extLst>
          </p:cNvPr>
          <p:cNvSpPr>
            <a:spLocks noGrp="1"/>
          </p:cNvSpPr>
          <p:nvPr>
            <p:ph type="dt" sz="half" idx="10"/>
          </p:nvPr>
        </p:nvSpPr>
        <p:spPr/>
        <p:txBody>
          <a:bodyPr/>
          <a:lstStyle/>
          <a:p>
            <a:fld id="{4B727ACC-9DC6-3849-B9A1-10DA1CCDEF8E}" type="datetimeFigureOut">
              <a:rPr lang="en-GB" smtClean="0"/>
              <a:t>14/02/2023</a:t>
            </a:fld>
            <a:endParaRPr lang="en-GB"/>
          </a:p>
        </p:txBody>
      </p:sp>
      <p:sp>
        <p:nvSpPr>
          <p:cNvPr id="5" name="Footer Placeholder 4">
            <a:extLst>
              <a:ext uri="{FF2B5EF4-FFF2-40B4-BE49-F238E27FC236}">
                <a16:creationId xmlns:a16="http://schemas.microsoft.com/office/drawing/2014/main" id="{A5C28A26-CC6C-6641-97B7-B4B1B7359B8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61BADB-26B6-F348-B04C-E433DBB58CAD}"/>
              </a:ext>
            </a:extLst>
          </p:cNvPr>
          <p:cNvSpPr>
            <a:spLocks noGrp="1"/>
          </p:cNvSpPr>
          <p:nvPr>
            <p:ph type="sldNum" sz="quarter" idx="12"/>
          </p:nvPr>
        </p:nvSpPr>
        <p:spPr/>
        <p:txBody>
          <a:bodyPr/>
          <a:lstStyle/>
          <a:p>
            <a:fld id="{C3C6A641-44D5-334D-B914-40C0141D0062}" type="slidenum">
              <a:rPr lang="en-GB" smtClean="0"/>
              <a:t>‹#›</a:t>
            </a:fld>
            <a:endParaRPr lang="en-GB"/>
          </a:p>
        </p:txBody>
      </p:sp>
    </p:spTree>
    <p:extLst>
      <p:ext uri="{BB962C8B-B14F-4D97-AF65-F5344CB8AC3E}">
        <p14:creationId xmlns:p14="http://schemas.microsoft.com/office/powerpoint/2010/main" val="4056159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247DA8-1FB5-5949-B6FC-75D87150F978}"/>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AF22FE0C-8175-C94E-B4F2-95A5E1B1A6E2}"/>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9B17DD2-CFDB-7046-859A-730136E0F907}"/>
              </a:ext>
            </a:extLst>
          </p:cNvPr>
          <p:cNvSpPr>
            <a:spLocks noGrp="1"/>
          </p:cNvSpPr>
          <p:nvPr>
            <p:ph type="dt" sz="half" idx="10"/>
          </p:nvPr>
        </p:nvSpPr>
        <p:spPr/>
        <p:txBody>
          <a:bodyPr/>
          <a:lstStyle/>
          <a:p>
            <a:fld id="{4B727ACC-9DC6-3849-B9A1-10DA1CCDEF8E}" type="datetimeFigureOut">
              <a:rPr lang="en-GB" smtClean="0"/>
              <a:t>14/02/2023</a:t>
            </a:fld>
            <a:endParaRPr lang="en-GB"/>
          </a:p>
        </p:txBody>
      </p:sp>
      <p:sp>
        <p:nvSpPr>
          <p:cNvPr id="5" name="Footer Placeholder 4">
            <a:extLst>
              <a:ext uri="{FF2B5EF4-FFF2-40B4-BE49-F238E27FC236}">
                <a16:creationId xmlns:a16="http://schemas.microsoft.com/office/drawing/2014/main" id="{BFAA6880-A77C-F24A-83BA-6D6CC1FDBB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5A85BB-DD1A-6D46-ADA8-9A198C4B79D0}"/>
              </a:ext>
            </a:extLst>
          </p:cNvPr>
          <p:cNvSpPr>
            <a:spLocks noGrp="1"/>
          </p:cNvSpPr>
          <p:nvPr>
            <p:ph type="sldNum" sz="quarter" idx="12"/>
          </p:nvPr>
        </p:nvSpPr>
        <p:spPr/>
        <p:txBody>
          <a:bodyPr/>
          <a:lstStyle/>
          <a:p>
            <a:fld id="{C3C6A641-44D5-334D-B914-40C0141D0062}" type="slidenum">
              <a:rPr lang="en-GB" smtClean="0"/>
              <a:t>‹#›</a:t>
            </a:fld>
            <a:endParaRPr lang="en-GB"/>
          </a:p>
        </p:txBody>
      </p:sp>
    </p:spTree>
    <p:extLst>
      <p:ext uri="{BB962C8B-B14F-4D97-AF65-F5344CB8AC3E}">
        <p14:creationId xmlns:p14="http://schemas.microsoft.com/office/powerpoint/2010/main" val="3867497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7F0A9-09C1-7C4E-ACAC-C9EDFCD55B7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FE946DB4-30F5-E144-A6D7-9FB2FCBFCED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F936060-3049-F74B-9651-AB8FF603F068}"/>
              </a:ext>
            </a:extLst>
          </p:cNvPr>
          <p:cNvSpPr>
            <a:spLocks noGrp="1"/>
          </p:cNvSpPr>
          <p:nvPr>
            <p:ph type="dt" sz="half" idx="10"/>
          </p:nvPr>
        </p:nvSpPr>
        <p:spPr/>
        <p:txBody>
          <a:bodyPr/>
          <a:lstStyle/>
          <a:p>
            <a:fld id="{4B727ACC-9DC6-3849-B9A1-10DA1CCDEF8E}" type="datetimeFigureOut">
              <a:rPr lang="en-GB" smtClean="0"/>
              <a:t>14/02/2023</a:t>
            </a:fld>
            <a:endParaRPr lang="en-GB"/>
          </a:p>
        </p:txBody>
      </p:sp>
      <p:sp>
        <p:nvSpPr>
          <p:cNvPr id="5" name="Footer Placeholder 4">
            <a:extLst>
              <a:ext uri="{FF2B5EF4-FFF2-40B4-BE49-F238E27FC236}">
                <a16:creationId xmlns:a16="http://schemas.microsoft.com/office/drawing/2014/main" id="{6D60814A-5B6B-294F-9DC0-1458F25E5D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476520E-037F-8641-84B1-A44D928E08F3}"/>
              </a:ext>
            </a:extLst>
          </p:cNvPr>
          <p:cNvSpPr>
            <a:spLocks noGrp="1"/>
          </p:cNvSpPr>
          <p:nvPr>
            <p:ph type="sldNum" sz="quarter" idx="12"/>
          </p:nvPr>
        </p:nvSpPr>
        <p:spPr/>
        <p:txBody>
          <a:bodyPr/>
          <a:lstStyle/>
          <a:p>
            <a:fld id="{C3C6A641-44D5-334D-B914-40C0141D0062}" type="slidenum">
              <a:rPr lang="en-GB" smtClean="0"/>
              <a:t>‹#›</a:t>
            </a:fld>
            <a:endParaRPr lang="en-GB"/>
          </a:p>
        </p:txBody>
      </p:sp>
    </p:spTree>
    <p:extLst>
      <p:ext uri="{BB962C8B-B14F-4D97-AF65-F5344CB8AC3E}">
        <p14:creationId xmlns:p14="http://schemas.microsoft.com/office/powerpoint/2010/main" val="1281940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9E3B6-84D2-1345-BB88-E71AB02401E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C6447641-E17C-A247-9A2F-F7AEA428E6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389C87B-6AD9-654E-AD69-80829C67749E}"/>
              </a:ext>
            </a:extLst>
          </p:cNvPr>
          <p:cNvSpPr>
            <a:spLocks noGrp="1"/>
          </p:cNvSpPr>
          <p:nvPr>
            <p:ph type="dt" sz="half" idx="10"/>
          </p:nvPr>
        </p:nvSpPr>
        <p:spPr/>
        <p:txBody>
          <a:bodyPr/>
          <a:lstStyle/>
          <a:p>
            <a:fld id="{4B727ACC-9DC6-3849-B9A1-10DA1CCDEF8E}" type="datetimeFigureOut">
              <a:rPr lang="en-GB" smtClean="0"/>
              <a:t>14/02/2023</a:t>
            </a:fld>
            <a:endParaRPr lang="en-GB"/>
          </a:p>
        </p:txBody>
      </p:sp>
      <p:sp>
        <p:nvSpPr>
          <p:cNvPr id="5" name="Footer Placeholder 4">
            <a:extLst>
              <a:ext uri="{FF2B5EF4-FFF2-40B4-BE49-F238E27FC236}">
                <a16:creationId xmlns:a16="http://schemas.microsoft.com/office/drawing/2014/main" id="{87ACD871-672B-FC43-9261-C0E9154D88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923B87-4C8F-4240-B9A9-78C1210C2D59}"/>
              </a:ext>
            </a:extLst>
          </p:cNvPr>
          <p:cNvSpPr>
            <a:spLocks noGrp="1"/>
          </p:cNvSpPr>
          <p:nvPr>
            <p:ph type="sldNum" sz="quarter" idx="12"/>
          </p:nvPr>
        </p:nvSpPr>
        <p:spPr/>
        <p:txBody>
          <a:bodyPr/>
          <a:lstStyle/>
          <a:p>
            <a:fld id="{C3C6A641-44D5-334D-B914-40C0141D0062}" type="slidenum">
              <a:rPr lang="en-GB" smtClean="0"/>
              <a:t>‹#›</a:t>
            </a:fld>
            <a:endParaRPr lang="en-GB"/>
          </a:p>
        </p:txBody>
      </p:sp>
    </p:spTree>
    <p:extLst>
      <p:ext uri="{BB962C8B-B14F-4D97-AF65-F5344CB8AC3E}">
        <p14:creationId xmlns:p14="http://schemas.microsoft.com/office/powerpoint/2010/main" val="303105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1CB3F-CE88-C842-A81B-C4C964BE3691}"/>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24540B5D-8EC7-DB4B-8C08-E2D659CBA3F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D80A8D4B-7081-C641-ADF9-1731192684D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A1033930-B460-D242-8E5A-3243A1984F94}"/>
              </a:ext>
            </a:extLst>
          </p:cNvPr>
          <p:cNvSpPr>
            <a:spLocks noGrp="1"/>
          </p:cNvSpPr>
          <p:nvPr>
            <p:ph type="dt" sz="half" idx="10"/>
          </p:nvPr>
        </p:nvSpPr>
        <p:spPr/>
        <p:txBody>
          <a:bodyPr/>
          <a:lstStyle/>
          <a:p>
            <a:fld id="{4B727ACC-9DC6-3849-B9A1-10DA1CCDEF8E}" type="datetimeFigureOut">
              <a:rPr lang="en-GB" smtClean="0"/>
              <a:t>14/02/2023</a:t>
            </a:fld>
            <a:endParaRPr lang="en-GB"/>
          </a:p>
        </p:txBody>
      </p:sp>
      <p:sp>
        <p:nvSpPr>
          <p:cNvPr id="6" name="Footer Placeholder 5">
            <a:extLst>
              <a:ext uri="{FF2B5EF4-FFF2-40B4-BE49-F238E27FC236}">
                <a16:creationId xmlns:a16="http://schemas.microsoft.com/office/drawing/2014/main" id="{EE2BC2B5-C6B8-FC40-B2F4-2ED297413CC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355A4DD-4855-654D-944F-907606C20521}"/>
              </a:ext>
            </a:extLst>
          </p:cNvPr>
          <p:cNvSpPr>
            <a:spLocks noGrp="1"/>
          </p:cNvSpPr>
          <p:nvPr>
            <p:ph type="sldNum" sz="quarter" idx="12"/>
          </p:nvPr>
        </p:nvSpPr>
        <p:spPr/>
        <p:txBody>
          <a:bodyPr/>
          <a:lstStyle/>
          <a:p>
            <a:fld id="{C3C6A641-44D5-334D-B914-40C0141D0062}" type="slidenum">
              <a:rPr lang="en-GB" smtClean="0"/>
              <a:t>‹#›</a:t>
            </a:fld>
            <a:endParaRPr lang="en-GB"/>
          </a:p>
        </p:txBody>
      </p:sp>
    </p:spTree>
    <p:extLst>
      <p:ext uri="{BB962C8B-B14F-4D97-AF65-F5344CB8AC3E}">
        <p14:creationId xmlns:p14="http://schemas.microsoft.com/office/powerpoint/2010/main" val="888324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516D6-0714-CE41-A365-1992E501BFFE}"/>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016CC72C-15F3-9541-ACDB-2D363CBCF8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A2C92AF-094E-F242-AFE4-333CFB677E9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A2F64CB5-BA59-6C45-AC1E-CE0517D9D4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7CF7A09-71BE-8F43-98F5-60D76B490E9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E222D19C-8CC5-FC4D-B0E0-99A4D9B7AE2C}"/>
              </a:ext>
            </a:extLst>
          </p:cNvPr>
          <p:cNvSpPr>
            <a:spLocks noGrp="1"/>
          </p:cNvSpPr>
          <p:nvPr>
            <p:ph type="dt" sz="half" idx="10"/>
          </p:nvPr>
        </p:nvSpPr>
        <p:spPr/>
        <p:txBody>
          <a:bodyPr/>
          <a:lstStyle/>
          <a:p>
            <a:fld id="{4B727ACC-9DC6-3849-B9A1-10DA1CCDEF8E}" type="datetimeFigureOut">
              <a:rPr lang="en-GB" smtClean="0"/>
              <a:t>14/02/2023</a:t>
            </a:fld>
            <a:endParaRPr lang="en-GB"/>
          </a:p>
        </p:txBody>
      </p:sp>
      <p:sp>
        <p:nvSpPr>
          <p:cNvPr id="8" name="Footer Placeholder 7">
            <a:extLst>
              <a:ext uri="{FF2B5EF4-FFF2-40B4-BE49-F238E27FC236}">
                <a16:creationId xmlns:a16="http://schemas.microsoft.com/office/drawing/2014/main" id="{DC050655-98B6-F949-9C2C-C611941FB47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DD40ABF-7CDD-4643-B6E0-65A0DD4AED58}"/>
              </a:ext>
            </a:extLst>
          </p:cNvPr>
          <p:cNvSpPr>
            <a:spLocks noGrp="1"/>
          </p:cNvSpPr>
          <p:nvPr>
            <p:ph type="sldNum" sz="quarter" idx="12"/>
          </p:nvPr>
        </p:nvSpPr>
        <p:spPr/>
        <p:txBody>
          <a:bodyPr/>
          <a:lstStyle/>
          <a:p>
            <a:fld id="{C3C6A641-44D5-334D-B914-40C0141D0062}" type="slidenum">
              <a:rPr lang="en-GB" smtClean="0"/>
              <a:t>‹#›</a:t>
            </a:fld>
            <a:endParaRPr lang="en-GB"/>
          </a:p>
        </p:txBody>
      </p:sp>
    </p:spTree>
    <p:extLst>
      <p:ext uri="{BB962C8B-B14F-4D97-AF65-F5344CB8AC3E}">
        <p14:creationId xmlns:p14="http://schemas.microsoft.com/office/powerpoint/2010/main" val="260929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470287-9C8C-0946-91A1-A06A487A9732}"/>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A7CA71B9-84B1-6345-A1A9-4175CCD31567}"/>
              </a:ext>
            </a:extLst>
          </p:cNvPr>
          <p:cNvSpPr>
            <a:spLocks noGrp="1"/>
          </p:cNvSpPr>
          <p:nvPr>
            <p:ph type="dt" sz="half" idx="10"/>
          </p:nvPr>
        </p:nvSpPr>
        <p:spPr/>
        <p:txBody>
          <a:bodyPr/>
          <a:lstStyle/>
          <a:p>
            <a:fld id="{4B727ACC-9DC6-3849-B9A1-10DA1CCDEF8E}" type="datetimeFigureOut">
              <a:rPr lang="en-GB" smtClean="0"/>
              <a:t>14/02/2023</a:t>
            </a:fld>
            <a:endParaRPr lang="en-GB"/>
          </a:p>
        </p:txBody>
      </p:sp>
      <p:sp>
        <p:nvSpPr>
          <p:cNvPr id="4" name="Footer Placeholder 3">
            <a:extLst>
              <a:ext uri="{FF2B5EF4-FFF2-40B4-BE49-F238E27FC236}">
                <a16:creationId xmlns:a16="http://schemas.microsoft.com/office/drawing/2014/main" id="{3CD6CA3D-4BEA-8548-850E-66D919C9466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71D1771-9373-AE42-A78D-60E2228E4315}"/>
              </a:ext>
            </a:extLst>
          </p:cNvPr>
          <p:cNvSpPr>
            <a:spLocks noGrp="1"/>
          </p:cNvSpPr>
          <p:nvPr>
            <p:ph type="sldNum" sz="quarter" idx="12"/>
          </p:nvPr>
        </p:nvSpPr>
        <p:spPr/>
        <p:txBody>
          <a:bodyPr/>
          <a:lstStyle/>
          <a:p>
            <a:fld id="{C3C6A641-44D5-334D-B914-40C0141D0062}" type="slidenum">
              <a:rPr lang="en-GB" smtClean="0"/>
              <a:t>‹#›</a:t>
            </a:fld>
            <a:endParaRPr lang="en-GB"/>
          </a:p>
        </p:txBody>
      </p:sp>
    </p:spTree>
    <p:extLst>
      <p:ext uri="{BB962C8B-B14F-4D97-AF65-F5344CB8AC3E}">
        <p14:creationId xmlns:p14="http://schemas.microsoft.com/office/powerpoint/2010/main" val="1258305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C29717-F950-ED4F-B63E-C52D7C100DB8}"/>
              </a:ext>
            </a:extLst>
          </p:cNvPr>
          <p:cNvSpPr>
            <a:spLocks noGrp="1"/>
          </p:cNvSpPr>
          <p:nvPr>
            <p:ph type="dt" sz="half" idx="10"/>
          </p:nvPr>
        </p:nvSpPr>
        <p:spPr/>
        <p:txBody>
          <a:bodyPr/>
          <a:lstStyle/>
          <a:p>
            <a:fld id="{4B727ACC-9DC6-3849-B9A1-10DA1CCDEF8E}" type="datetimeFigureOut">
              <a:rPr lang="en-GB" smtClean="0"/>
              <a:t>14/02/2023</a:t>
            </a:fld>
            <a:endParaRPr lang="en-GB"/>
          </a:p>
        </p:txBody>
      </p:sp>
      <p:sp>
        <p:nvSpPr>
          <p:cNvPr id="3" name="Footer Placeholder 2">
            <a:extLst>
              <a:ext uri="{FF2B5EF4-FFF2-40B4-BE49-F238E27FC236}">
                <a16:creationId xmlns:a16="http://schemas.microsoft.com/office/drawing/2014/main" id="{16FBC061-DBA1-C54D-9AA3-9E725C67DD2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3E26BD8-FBA9-9C45-BD6D-0C82F4B14C03}"/>
              </a:ext>
            </a:extLst>
          </p:cNvPr>
          <p:cNvSpPr>
            <a:spLocks noGrp="1"/>
          </p:cNvSpPr>
          <p:nvPr>
            <p:ph type="sldNum" sz="quarter" idx="12"/>
          </p:nvPr>
        </p:nvSpPr>
        <p:spPr/>
        <p:txBody>
          <a:bodyPr/>
          <a:lstStyle/>
          <a:p>
            <a:fld id="{C3C6A641-44D5-334D-B914-40C0141D0062}" type="slidenum">
              <a:rPr lang="en-GB" smtClean="0"/>
              <a:t>‹#›</a:t>
            </a:fld>
            <a:endParaRPr lang="en-GB"/>
          </a:p>
        </p:txBody>
      </p:sp>
    </p:spTree>
    <p:extLst>
      <p:ext uri="{BB962C8B-B14F-4D97-AF65-F5344CB8AC3E}">
        <p14:creationId xmlns:p14="http://schemas.microsoft.com/office/powerpoint/2010/main" val="2913028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EC77B-8722-464D-B490-228AF6E0205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7ACB7E91-32E3-524A-89F8-13A5652DFD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A1FC46E0-2DF0-5F47-A0D6-348151AA6D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07C55CC-0D73-8B4C-A629-4CDB6017161E}"/>
              </a:ext>
            </a:extLst>
          </p:cNvPr>
          <p:cNvSpPr>
            <a:spLocks noGrp="1"/>
          </p:cNvSpPr>
          <p:nvPr>
            <p:ph type="dt" sz="half" idx="10"/>
          </p:nvPr>
        </p:nvSpPr>
        <p:spPr/>
        <p:txBody>
          <a:bodyPr/>
          <a:lstStyle/>
          <a:p>
            <a:fld id="{4B727ACC-9DC6-3849-B9A1-10DA1CCDEF8E}" type="datetimeFigureOut">
              <a:rPr lang="en-GB" smtClean="0"/>
              <a:t>14/02/2023</a:t>
            </a:fld>
            <a:endParaRPr lang="en-GB"/>
          </a:p>
        </p:txBody>
      </p:sp>
      <p:sp>
        <p:nvSpPr>
          <p:cNvPr id="6" name="Footer Placeholder 5">
            <a:extLst>
              <a:ext uri="{FF2B5EF4-FFF2-40B4-BE49-F238E27FC236}">
                <a16:creationId xmlns:a16="http://schemas.microsoft.com/office/drawing/2014/main" id="{E2581E4F-1C84-714C-B58A-8218AE8806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4AE0023-BAD0-3040-9B24-D8067BD2915D}"/>
              </a:ext>
            </a:extLst>
          </p:cNvPr>
          <p:cNvSpPr>
            <a:spLocks noGrp="1"/>
          </p:cNvSpPr>
          <p:nvPr>
            <p:ph type="sldNum" sz="quarter" idx="12"/>
          </p:nvPr>
        </p:nvSpPr>
        <p:spPr/>
        <p:txBody>
          <a:bodyPr/>
          <a:lstStyle/>
          <a:p>
            <a:fld id="{C3C6A641-44D5-334D-B914-40C0141D0062}" type="slidenum">
              <a:rPr lang="en-GB" smtClean="0"/>
              <a:t>‹#›</a:t>
            </a:fld>
            <a:endParaRPr lang="en-GB"/>
          </a:p>
        </p:txBody>
      </p:sp>
    </p:spTree>
    <p:extLst>
      <p:ext uri="{BB962C8B-B14F-4D97-AF65-F5344CB8AC3E}">
        <p14:creationId xmlns:p14="http://schemas.microsoft.com/office/powerpoint/2010/main" val="2854373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C04E5-346F-D34A-87FA-B90B3B0C605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99CAF81A-F197-6845-908F-C194A4CE59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FDFE781-A09A-4A47-94E6-58DEE36CF5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7661E49-5207-0644-B00E-F32BD1B5A5E0}"/>
              </a:ext>
            </a:extLst>
          </p:cNvPr>
          <p:cNvSpPr>
            <a:spLocks noGrp="1"/>
          </p:cNvSpPr>
          <p:nvPr>
            <p:ph type="dt" sz="half" idx="10"/>
          </p:nvPr>
        </p:nvSpPr>
        <p:spPr/>
        <p:txBody>
          <a:bodyPr/>
          <a:lstStyle/>
          <a:p>
            <a:fld id="{4B727ACC-9DC6-3849-B9A1-10DA1CCDEF8E}" type="datetimeFigureOut">
              <a:rPr lang="en-GB" smtClean="0"/>
              <a:t>14/02/2023</a:t>
            </a:fld>
            <a:endParaRPr lang="en-GB"/>
          </a:p>
        </p:txBody>
      </p:sp>
      <p:sp>
        <p:nvSpPr>
          <p:cNvPr id="6" name="Footer Placeholder 5">
            <a:extLst>
              <a:ext uri="{FF2B5EF4-FFF2-40B4-BE49-F238E27FC236}">
                <a16:creationId xmlns:a16="http://schemas.microsoft.com/office/drawing/2014/main" id="{9DA99234-5254-A24D-8220-1AED22892E4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FF6A382-CD88-F44A-856D-C16E34E5E989}"/>
              </a:ext>
            </a:extLst>
          </p:cNvPr>
          <p:cNvSpPr>
            <a:spLocks noGrp="1"/>
          </p:cNvSpPr>
          <p:nvPr>
            <p:ph type="sldNum" sz="quarter" idx="12"/>
          </p:nvPr>
        </p:nvSpPr>
        <p:spPr/>
        <p:txBody>
          <a:bodyPr/>
          <a:lstStyle/>
          <a:p>
            <a:fld id="{C3C6A641-44D5-334D-B914-40C0141D0062}" type="slidenum">
              <a:rPr lang="en-GB" smtClean="0"/>
              <a:t>‹#›</a:t>
            </a:fld>
            <a:endParaRPr lang="en-GB"/>
          </a:p>
        </p:txBody>
      </p:sp>
    </p:spTree>
    <p:extLst>
      <p:ext uri="{BB962C8B-B14F-4D97-AF65-F5344CB8AC3E}">
        <p14:creationId xmlns:p14="http://schemas.microsoft.com/office/powerpoint/2010/main" val="3072134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0F1237-4F39-0642-BE24-0447E1F1BF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88E627CF-7A35-9D4F-9A24-FFC1080049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EDAA664A-D861-3E4F-9C1D-57EE90E480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727ACC-9DC6-3849-B9A1-10DA1CCDEF8E}" type="datetimeFigureOut">
              <a:rPr lang="en-GB" smtClean="0"/>
              <a:t>14/02/2023</a:t>
            </a:fld>
            <a:endParaRPr lang="en-GB"/>
          </a:p>
        </p:txBody>
      </p:sp>
      <p:sp>
        <p:nvSpPr>
          <p:cNvPr id="5" name="Footer Placeholder 4">
            <a:extLst>
              <a:ext uri="{FF2B5EF4-FFF2-40B4-BE49-F238E27FC236}">
                <a16:creationId xmlns:a16="http://schemas.microsoft.com/office/drawing/2014/main" id="{5758963B-2DF3-7043-97DF-0E465690A2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D18E10A-199B-6E47-9D45-3ACA9A2B95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C6A641-44D5-334D-B914-40C0141D0062}" type="slidenum">
              <a:rPr lang="en-GB" smtClean="0"/>
              <a:t>‹#›</a:t>
            </a:fld>
            <a:endParaRPr lang="en-GB"/>
          </a:p>
        </p:txBody>
      </p:sp>
    </p:spTree>
    <p:extLst>
      <p:ext uri="{BB962C8B-B14F-4D97-AF65-F5344CB8AC3E}">
        <p14:creationId xmlns:p14="http://schemas.microsoft.com/office/powerpoint/2010/main" val="2623088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ideo" Target="https://www.youtube.com/embed/fQOhCJTwly4?feature=oembed" TargetMode="Externa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14" name="Title 1"/>
          <p:cNvSpPr txBox="1">
            <a:spLocks noGrp="1"/>
          </p:cNvSpPr>
          <p:nvPr>
            <p:ph type="ctrTitle"/>
          </p:nvPr>
        </p:nvSpPr>
        <p:spPr>
          <a:xfrm>
            <a:off x="81825" y="3177965"/>
            <a:ext cx="5471567" cy="1418119"/>
          </a:xfrm>
          <a:prstGeom prst="rect">
            <a:avLst/>
          </a:prstGeom>
        </p:spPr>
        <p:txBody>
          <a:bodyPr>
            <a:normAutofit fontScale="90000"/>
          </a:bodyPr>
          <a:lstStyle/>
          <a:p>
            <a:pPr algn="r" defTabSz="502920">
              <a:defRPr sz="4840">
                <a:latin typeface="Arial"/>
                <a:ea typeface="Arial"/>
                <a:cs typeface="Arial"/>
                <a:sym typeface="Arial"/>
              </a:defRPr>
            </a:pPr>
            <a:r>
              <a:rPr dirty="0">
                <a:solidFill>
                  <a:schemeClr val="tx1"/>
                </a:solidFill>
              </a:rPr>
              <a:t>Go for</a:t>
            </a:r>
            <a:br>
              <a:rPr dirty="0">
                <a:solidFill>
                  <a:schemeClr val="tx1"/>
                </a:solidFill>
              </a:rPr>
            </a:br>
            <a:r>
              <a:rPr dirty="0">
                <a:solidFill>
                  <a:schemeClr val="tx1"/>
                </a:solidFill>
              </a:rPr>
              <a:t>Growth!</a:t>
            </a:r>
          </a:p>
        </p:txBody>
      </p:sp>
      <p:grpSp>
        <p:nvGrpSpPr>
          <p:cNvPr id="257" name="Group 2"/>
          <p:cNvGrpSpPr/>
          <p:nvPr/>
        </p:nvGrpSpPr>
        <p:grpSpPr>
          <a:xfrm>
            <a:off x="325146" y="4410912"/>
            <a:ext cx="3276607" cy="3011333"/>
            <a:chOff x="0" y="0"/>
            <a:chExt cx="3276605" cy="3011332"/>
          </a:xfrm>
        </p:grpSpPr>
        <p:sp>
          <p:nvSpPr>
            <p:cNvPr id="215" name="Oval 54"/>
            <p:cNvSpPr/>
            <p:nvPr/>
          </p:nvSpPr>
          <p:spPr>
            <a:xfrm>
              <a:off x="861849" y="1078204"/>
              <a:ext cx="663475"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16" name="Oval 53"/>
            <p:cNvSpPr/>
            <p:nvPr/>
          </p:nvSpPr>
          <p:spPr>
            <a:xfrm>
              <a:off x="87825" y="1020366"/>
              <a:ext cx="663475"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17" name="Oval 52"/>
            <p:cNvSpPr/>
            <p:nvPr/>
          </p:nvSpPr>
          <p:spPr>
            <a:xfrm>
              <a:off x="72059" y="678780"/>
              <a:ext cx="663475"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18" name="Oval 51"/>
            <p:cNvSpPr/>
            <p:nvPr/>
          </p:nvSpPr>
          <p:spPr>
            <a:xfrm>
              <a:off x="906514" y="735258"/>
              <a:ext cx="663475"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19" name="Oval 11"/>
            <p:cNvSpPr/>
            <p:nvPr/>
          </p:nvSpPr>
          <p:spPr>
            <a:xfrm>
              <a:off x="172437" y="118873"/>
              <a:ext cx="1245478" cy="1186199"/>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20" name="Rounded Rectangle 5"/>
            <p:cNvSpPr/>
            <p:nvPr/>
          </p:nvSpPr>
          <p:spPr>
            <a:xfrm rot="5400000">
              <a:off x="757073" y="511540"/>
              <a:ext cx="97225" cy="1145629"/>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21" name="Rounded Rectangle 17"/>
            <p:cNvSpPr/>
            <p:nvPr/>
          </p:nvSpPr>
          <p:spPr>
            <a:xfrm>
              <a:off x="152403" y="1869095"/>
              <a:ext cx="1245479" cy="1045567"/>
            </a:xfrm>
            <a:prstGeom prst="roundRect">
              <a:avLst>
                <a:gd name="adj" fmla="val 50000"/>
              </a:avLst>
            </a:prstGeom>
            <a:solidFill>
              <a:srgbClr val="00B05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22" name="Rounded Rectangle 16"/>
            <p:cNvSpPr/>
            <p:nvPr/>
          </p:nvSpPr>
          <p:spPr>
            <a:xfrm>
              <a:off x="547200" y="1422884"/>
              <a:ext cx="480848" cy="834068"/>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nvGrpSpPr>
            <p:cNvPr id="227" name="Group 29"/>
            <p:cNvGrpSpPr/>
            <p:nvPr/>
          </p:nvGrpSpPr>
          <p:grpSpPr>
            <a:xfrm>
              <a:off x="179621" y="317779"/>
              <a:ext cx="1259967" cy="1716536"/>
              <a:chOff x="0" y="0"/>
              <a:chExt cx="1259965" cy="1716535"/>
            </a:xfrm>
          </p:grpSpPr>
          <p:grpSp>
            <p:nvGrpSpPr>
              <p:cNvPr id="225" name="Group 28"/>
              <p:cNvGrpSpPr/>
              <p:nvPr/>
            </p:nvGrpSpPr>
            <p:grpSpPr>
              <a:xfrm>
                <a:off x="263134" y="957959"/>
                <a:ext cx="693683" cy="758577"/>
                <a:chOff x="0" y="0"/>
                <a:chExt cx="693682" cy="758575"/>
              </a:xfrm>
            </p:grpSpPr>
            <p:sp>
              <p:nvSpPr>
                <p:cNvPr id="223" name="Oval 27"/>
                <p:cNvSpPr/>
                <p:nvPr/>
              </p:nvSpPr>
              <p:spPr>
                <a:xfrm>
                  <a:off x="0" y="0"/>
                  <a:ext cx="693683" cy="67266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24" name="Chord 26"/>
                <p:cNvSpPr/>
                <p:nvPr/>
              </p:nvSpPr>
              <p:spPr>
                <a:xfrm rot="6769226">
                  <a:off x="173439" y="243734"/>
                  <a:ext cx="386093" cy="485511"/>
                </a:xfrm>
                <a:custGeom>
                  <a:avLst/>
                  <a:gdLst/>
                  <a:ahLst/>
                  <a:cxnLst>
                    <a:cxn ang="0">
                      <a:pos x="wd2" y="hd2"/>
                    </a:cxn>
                    <a:cxn ang="5400000">
                      <a:pos x="wd2" y="hd2"/>
                    </a:cxn>
                    <a:cxn ang="10800000">
                      <a:pos x="wd2" y="hd2"/>
                    </a:cxn>
                    <a:cxn ang="16200000">
                      <a:pos x="wd2" y="hd2"/>
                    </a:cxn>
                  </a:cxnLst>
                  <a:rect l="0" t="0" r="r" b="b"/>
                  <a:pathLst>
                    <a:path w="20308" h="20469" extrusionOk="0">
                      <a:moveTo>
                        <a:pt x="20308" y="17144"/>
                      </a:moveTo>
                      <a:cubicBezTo>
                        <a:pt x="15950" y="21314"/>
                        <a:pt x="8557" y="21600"/>
                        <a:pt x="3796" y="17784"/>
                      </a:cubicBezTo>
                      <a:cubicBezTo>
                        <a:pt x="-965" y="13968"/>
                        <a:pt x="-1292" y="7494"/>
                        <a:pt x="3066" y="3324"/>
                      </a:cubicBezTo>
                      <a:cubicBezTo>
                        <a:pt x="5280" y="1206"/>
                        <a:pt x="8408" y="0"/>
                        <a:pt x="11687" y="0"/>
                      </a:cubicBezTo>
                      <a:close/>
                    </a:path>
                  </a:pathLst>
                </a:cu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226" name="Freeform 25"/>
              <p:cNvSpPr/>
              <p:nvPr/>
            </p:nvSpPr>
            <p:spPr>
              <a:xfrm rot="16756998">
                <a:off x="-152541" y="344180"/>
                <a:ext cx="1565048" cy="1020871"/>
              </a:xfrm>
              <a:custGeom>
                <a:avLst/>
                <a:gdLst/>
                <a:ahLst/>
                <a:cxnLst>
                  <a:cxn ang="0">
                    <a:pos x="wd2" y="hd2"/>
                  </a:cxn>
                  <a:cxn ang="5400000">
                    <a:pos x="wd2" y="hd2"/>
                  </a:cxn>
                  <a:cxn ang="10800000">
                    <a:pos x="wd2" y="hd2"/>
                  </a:cxn>
                  <a:cxn ang="16200000">
                    <a:pos x="wd2" y="hd2"/>
                  </a:cxn>
                </a:cxnLst>
                <a:rect l="0" t="0" r="r" b="b"/>
                <a:pathLst>
                  <a:path w="20683" h="20226" extrusionOk="0">
                    <a:moveTo>
                      <a:pt x="6976" y="6045"/>
                    </a:moveTo>
                    <a:cubicBezTo>
                      <a:pt x="5671" y="5935"/>
                      <a:pt x="4421" y="6779"/>
                      <a:pt x="3698" y="8257"/>
                    </a:cubicBezTo>
                    <a:cubicBezTo>
                      <a:pt x="2871" y="9948"/>
                      <a:pt x="2884" y="12152"/>
                      <a:pt x="3732" y="13824"/>
                    </a:cubicBezTo>
                    <a:cubicBezTo>
                      <a:pt x="4472" y="15283"/>
                      <a:pt x="5728" y="16098"/>
                      <a:pt x="7029" y="15963"/>
                    </a:cubicBezTo>
                    <a:cubicBezTo>
                      <a:pt x="7011" y="12657"/>
                      <a:pt x="6994" y="9351"/>
                      <a:pt x="6976" y="6045"/>
                    </a:cubicBezTo>
                    <a:close/>
                    <a:moveTo>
                      <a:pt x="20604" y="7598"/>
                    </a:moveTo>
                    <a:cubicBezTo>
                      <a:pt x="21142" y="12536"/>
                      <a:pt x="18909" y="17192"/>
                      <a:pt x="15615" y="17999"/>
                    </a:cubicBezTo>
                    <a:lnTo>
                      <a:pt x="7018" y="20106"/>
                    </a:lnTo>
                    <a:cubicBezTo>
                      <a:pt x="3725" y="20913"/>
                      <a:pt x="619" y="17565"/>
                      <a:pt x="80" y="12628"/>
                    </a:cubicBezTo>
                    <a:cubicBezTo>
                      <a:pt x="-458" y="7690"/>
                      <a:pt x="1775" y="3034"/>
                      <a:pt x="5069" y="2227"/>
                    </a:cubicBezTo>
                    <a:lnTo>
                      <a:pt x="13666" y="120"/>
                    </a:lnTo>
                    <a:cubicBezTo>
                      <a:pt x="16959" y="-687"/>
                      <a:pt x="20065" y="2661"/>
                      <a:pt x="20604" y="7598"/>
                    </a:cubicBezTo>
                    <a:close/>
                  </a:path>
                </a:pathLst>
              </a:custGeom>
              <a:solidFill>
                <a:srgbClr val="F8CBA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228" name="Rounded Rectangle 4"/>
            <p:cNvSpPr/>
            <p:nvPr/>
          </p:nvSpPr>
          <p:spPr>
            <a:xfrm>
              <a:off x="745254" y="905677"/>
              <a:ext cx="99849" cy="399394"/>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29" name="Rounded Rectangle 6"/>
            <p:cNvSpPr/>
            <p:nvPr/>
          </p:nvSpPr>
          <p:spPr>
            <a:xfrm>
              <a:off x="519283" y="931956"/>
              <a:ext cx="99849" cy="97224"/>
            </a:xfrm>
            <a:prstGeom prst="roundRect">
              <a:avLst>
                <a:gd name="adj" fmla="val 50000"/>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0" name="Rounded Rectangle 7"/>
            <p:cNvSpPr/>
            <p:nvPr/>
          </p:nvSpPr>
          <p:spPr>
            <a:xfrm>
              <a:off x="955461" y="937215"/>
              <a:ext cx="99849" cy="97224"/>
            </a:xfrm>
            <a:prstGeom prst="roundRect">
              <a:avLst>
                <a:gd name="adj" fmla="val 50000"/>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1" name="Oval 12"/>
            <p:cNvSpPr/>
            <p:nvPr/>
          </p:nvSpPr>
          <p:spPr>
            <a:xfrm>
              <a:off x="105434" y="438146"/>
              <a:ext cx="465089" cy="428779"/>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2" name="Oval 13"/>
            <p:cNvSpPr/>
            <p:nvPr/>
          </p:nvSpPr>
          <p:spPr>
            <a:xfrm>
              <a:off x="1076980" y="548966"/>
              <a:ext cx="465089" cy="428779"/>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3" name="Oval 14"/>
            <p:cNvSpPr/>
            <p:nvPr/>
          </p:nvSpPr>
          <p:spPr>
            <a:xfrm>
              <a:off x="222361" y="0"/>
              <a:ext cx="663475"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4" name="Oval 15"/>
            <p:cNvSpPr/>
            <p:nvPr/>
          </p:nvSpPr>
          <p:spPr>
            <a:xfrm>
              <a:off x="734407" y="120045"/>
              <a:ext cx="663475"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5" name="Rounded Rectangle 18"/>
            <p:cNvSpPr/>
            <p:nvPr/>
          </p:nvSpPr>
          <p:spPr>
            <a:xfrm>
              <a:off x="0" y="2087925"/>
              <a:ext cx="440452" cy="834068"/>
            </a:xfrm>
            <a:prstGeom prst="roundRect">
              <a:avLst>
                <a:gd name="adj" fmla="val 50000"/>
              </a:avLst>
            </a:prstGeom>
            <a:solidFill>
              <a:srgbClr val="00B05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6" name="Rounded Rectangle 19"/>
            <p:cNvSpPr/>
            <p:nvPr/>
          </p:nvSpPr>
          <p:spPr>
            <a:xfrm>
              <a:off x="1128223" y="2079329"/>
              <a:ext cx="440452" cy="834068"/>
            </a:xfrm>
            <a:prstGeom prst="roundRect">
              <a:avLst>
                <a:gd name="adj" fmla="val 50000"/>
              </a:avLst>
            </a:prstGeom>
            <a:solidFill>
              <a:srgbClr val="00B05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7" name="Oval 30"/>
            <p:cNvSpPr/>
            <p:nvPr/>
          </p:nvSpPr>
          <p:spPr>
            <a:xfrm>
              <a:off x="1890877" y="218723"/>
              <a:ext cx="1245479" cy="1186199"/>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8" name="Rounded Rectangle 31"/>
            <p:cNvSpPr/>
            <p:nvPr/>
          </p:nvSpPr>
          <p:spPr>
            <a:xfrm rot="5400000">
              <a:off x="2465004" y="600880"/>
              <a:ext cx="97225" cy="1145629"/>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39" name="Rounded Rectangle 32"/>
            <p:cNvSpPr/>
            <p:nvPr/>
          </p:nvSpPr>
          <p:spPr>
            <a:xfrm>
              <a:off x="1860334" y="1958435"/>
              <a:ext cx="1245479" cy="1045567"/>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40" name="Rounded Rectangle 33"/>
            <p:cNvSpPr/>
            <p:nvPr/>
          </p:nvSpPr>
          <p:spPr>
            <a:xfrm>
              <a:off x="2255131" y="1512224"/>
              <a:ext cx="480848" cy="834068"/>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nvGrpSpPr>
            <p:cNvPr id="245" name="Group 34"/>
            <p:cNvGrpSpPr/>
            <p:nvPr/>
          </p:nvGrpSpPr>
          <p:grpSpPr>
            <a:xfrm>
              <a:off x="1887552" y="407119"/>
              <a:ext cx="1259967" cy="1716536"/>
              <a:chOff x="0" y="0"/>
              <a:chExt cx="1259965" cy="1716535"/>
            </a:xfrm>
          </p:grpSpPr>
          <p:grpSp>
            <p:nvGrpSpPr>
              <p:cNvPr id="243" name="Group 35"/>
              <p:cNvGrpSpPr/>
              <p:nvPr/>
            </p:nvGrpSpPr>
            <p:grpSpPr>
              <a:xfrm>
                <a:off x="263134" y="957959"/>
                <a:ext cx="693683" cy="758577"/>
                <a:chOff x="0" y="0"/>
                <a:chExt cx="693682" cy="758575"/>
              </a:xfrm>
            </p:grpSpPr>
            <p:sp>
              <p:nvSpPr>
                <p:cNvPr id="241" name="Oval 37"/>
                <p:cNvSpPr/>
                <p:nvPr/>
              </p:nvSpPr>
              <p:spPr>
                <a:xfrm>
                  <a:off x="0" y="0"/>
                  <a:ext cx="693683" cy="67266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42" name="Chord 38"/>
                <p:cNvSpPr/>
                <p:nvPr/>
              </p:nvSpPr>
              <p:spPr>
                <a:xfrm rot="6769226">
                  <a:off x="173439" y="243734"/>
                  <a:ext cx="386093" cy="485511"/>
                </a:xfrm>
                <a:custGeom>
                  <a:avLst/>
                  <a:gdLst/>
                  <a:ahLst/>
                  <a:cxnLst>
                    <a:cxn ang="0">
                      <a:pos x="wd2" y="hd2"/>
                    </a:cxn>
                    <a:cxn ang="5400000">
                      <a:pos x="wd2" y="hd2"/>
                    </a:cxn>
                    <a:cxn ang="10800000">
                      <a:pos x="wd2" y="hd2"/>
                    </a:cxn>
                    <a:cxn ang="16200000">
                      <a:pos x="wd2" y="hd2"/>
                    </a:cxn>
                  </a:cxnLst>
                  <a:rect l="0" t="0" r="r" b="b"/>
                  <a:pathLst>
                    <a:path w="20308" h="20469" extrusionOk="0">
                      <a:moveTo>
                        <a:pt x="20308" y="17144"/>
                      </a:moveTo>
                      <a:cubicBezTo>
                        <a:pt x="15950" y="21314"/>
                        <a:pt x="8557" y="21600"/>
                        <a:pt x="3796" y="17784"/>
                      </a:cubicBezTo>
                      <a:cubicBezTo>
                        <a:pt x="-965" y="13968"/>
                        <a:pt x="-1292" y="7494"/>
                        <a:pt x="3066" y="3324"/>
                      </a:cubicBezTo>
                      <a:cubicBezTo>
                        <a:pt x="5280" y="1206"/>
                        <a:pt x="8408" y="0"/>
                        <a:pt x="11687" y="0"/>
                      </a:cubicBezTo>
                      <a:close/>
                    </a:path>
                  </a:pathLst>
                </a:cu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244" name="Freeform 36"/>
              <p:cNvSpPr/>
              <p:nvPr/>
            </p:nvSpPr>
            <p:spPr>
              <a:xfrm rot="16756998">
                <a:off x="-152541" y="344180"/>
                <a:ext cx="1565048" cy="1020871"/>
              </a:xfrm>
              <a:custGeom>
                <a:avLst/>
                <a:gdLst/>
                <a:ahLst/>
                <a:cxnLst>
                  <a:cxn ang="0">
                    <a:pos x="wd2" y="hd2"/>
                  </a:cxn>
                  <a:cxn ang="5400000">
                    <a:pos x="wd2" y="hd2"/>
                  </a:cxn>
                  <a:cxn ang="10800000">
                    <a:pos x="wd2" y="hd2"/>
                  </a:cxn>
                  <a:cxn ang="16200000">
                    <a:pos x="wd2" y="hd2"/>
                  </a:cxn>
                </a:cxnLst>
                <a:rect l="0" t="0" r="r" b="b"/>
                <a:pathLst>
                  <a:path w="20683" h="20226" extrusionOk="0">
                    <a:moveTo>
                      <a:pt x="6976" y="6045"/>
                    </a:moveTo>
                    <a:cubicBezTo>
                      <a:pt x="5671" y="5935"/>
                      <a:pt x="4421" y="6779"/>
                      <a:pt x="3698" y="8257"/>
                    </a:cubicBezTo>
                    <a:cubicBezTo>
                      <a:pt x="2871" y="9948"/>
                      <a:pt x="2884" y="12152"/>
                      <a:pt x="3732" y="13824"/>
                    </a:cubicBezTo>
                    <a:cubicBezTo>
                      <a:pt x="4472" y="15283"/>
                      <a:pt x="5728" y="16098"/>
                      <a:pt x="7029" y="15963"/>
                    </a:cubicBezTo>
                    <a:cubicBezTo>
                      <a:pt x="7011" y="12657"/>
                      <a:pt x="6994" y="9351"/>
                      <a:pt x="6976" y="6045"/>
                    </a:cubicBezTo>
                    <a:close/>
                    <a:moveTo>
                      <a:pt x="20604" y="7598"/>
                    </a:moveTo>
                    <a:cubicBezTo>
                      <a:pt x="21142" y="12536"/>
                      <a:pt x="18909" y="17192"/>
                      <a:pt x="15615" y="17999"/>
                    </a:cubicBezTo>
                    <a:lnTo>
                      <a:pt x="7018" y="20106"/>
                    </a:lnTo>
                    <a:cubicBezTo>
                      <a:pt x="3725" y="20913"/>
                      <a:pt x="619" y="17565"/>
                      <a:pt x="80" y="12628"/>
                    </a:cubicBezTo>
                    <a:cubicBezTo>
                      <a:pt x="-458" y="7690"/>
                      <a:pt x="1775" y="3034"/>
                      <a:pt x="5069" y="2227"/>
                    </a:cubicBezTo>
                    <a:lnTo>
                      <a:pt x="13666" y="120"/>
                    </a:lnTo>
                    <a:cubicBezTo>
                      <a:pt x="16959" y="-687"/>
                      <a:pt x="20065" y="2661"/>
                      <a:pt x="20604" y="7598"/>
                    </a:cubicBezTo>
                    <a:close/>
                  </a:path>
                </a:pathLst>
              </a:custGeom>
              <a:solidFill>
                <a:srgbClr val="F8CBA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246" name="Rounded Rectangle 39"/>
            <p:cNvSpPr/>
            <p:nvPr/>
          </p:nvSpPr>
          <p:spPr>
            <a:xfrm>
              <a:off x="2463695" y="995017"/>
              <a:ext cx="99849" cy="399394"/>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47" name="Rounded Rectangle 40"/>
            <p:cNvSpPr/>
            <p:nvPr/>
          </p:nvSpPr>
          <p:spPr>
            <a:xfrm>
              <a:off x="2227214" y="1021296"/>
              <a:ext cx="99849" cy="97224"/>
            </a:xfrm>
            <a:prstGeom prst="roundRect">
              <a:avLst>
                <a:gd name="adj" fmla="val 50000"/>
              </a:avLst>
            </a:prstGeom>
            <a:solidFill>
              <a:srgbClr val="0D0D0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48" name="Rounded Rectangle 41"/>
            <p:cNvSpPr/>
            <p:nvPr/>
          </p:nvSpPr>
          <p:spPr>
            <a:xfrm>
              <a:off x="2663392" y="1026555"/>
              <a:ext cx="99849" cy="97224"/>
            </a:xfrm>
            <a:prstGeom prst="roundRect">
              <a:avLst>
                <a:gd name="adj" fmla="val 50000"/>
              </a:avLst>
            </a:prstGeom>
            <a:solidFill>
              <a:srgbClr val="0D0D0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49" name="Rounded Rectangle 46"/>
            <p:cNvSpPr/>
            <p:nvPr/>
          </p:nvSpPr>
          <p:spPr>
            <a:xfrm>
              <a:off x="1707930" y="2177265"/>
              <a:ext cx="440452" cy="834068"/>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50" name="Rounded Rectangle 47"/>
            <p:cNvSpPr/>
            <p:nvPr/>
          </p:nvSpPr>
          <p:spPr>
            <a:xfrm>
              <a:off x="2836154" y="2168669"/>
              <a:ext cx="440452" cy="834068"/>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51" name="Oval 48"/>
            <p:cNvSpPr/>
            <p:nvPr/>
          </p:nvSpPr>
          <p:spPr>
            <a:xfrm>
              <a:off x="1990035" y="318291"/>
              <a:ext cx="1245479" cy="39939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52" name="Oval 49"/>
            <p:cNvSpPr/>
            <p:nvPr/>
          </p:nvSpPr>
          <p:spPr>
            <a:xfrm>
              <a:off x="2104681" y="888622"/>
              <a:ext cx="357353" cy="362571"/>
            </a:xfrm>
            <a:prstGeom prst="ellipse">
              <a:avLst/>
            </a:prstGeom>
            <a:noFill/>
            <a:ln w="53975" cap="flat">
              <a:solidFill>
                <a:srgbClr val="843C0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253" name="Oval 50"/>
            <p:cNvSpPr/>
            <p:nvPr/>
          </p:nvSpPr>
          <p:spPr>
            <a:xfrm>
              <a:off x="2542526" y="895205"/>
              <a:ext cx="357353" cy="362571"/>
            </a:xfrm>
            <a:prstGeom prst="ellipse">
              <a:avLst/>
            </a:prstGeom>
            <a:noFill/>
            <a:ln w="53975" cap="flat">
              <a:solidFill>
                <a:srgbClr val="843C0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254" name="Rounded Rectangle 55"/>
            <p:cNvSpPr/>
            <p:nvPr/>
          </p:nvSpPr>
          <p:spPr>
            <a:xfrm rot="5400000">
              <a:off x="2903812" y="1044950"/>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55" name="Rounded Rectangle 56"/>
            <p:cNvSpPr/>
            <p:nvPr/>
          </p:nvSpPr>
          <p:spPr>
            <a:xfrm rot="5400000">
              <a:off x="2015692" y="1050206"/>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56" name="Rounded Rectangle 57"/>
            <p:cNvSpPr/>
            <p:nvPr/>
          </p:nvSpPr>
          <p:spPr>
            <a:xfrm rot="5400000">
              <a:off x="2446613" y="987146"/>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nvGrpSpPr>
          <p:cNvPr id="287" name="Group 44"/>
          <p:cNvGrpSpPr/>
          <p:nvPr/>
        </p:nvGrpSpPr>
        <p:grpSpPr>
          <a:xfrm>
            <a:off x="9760581" y="88009"/>
            <a:ext cx="2355583" cy="2496431"/>
            <a:chOff x="76304" y="198710"/>
            <a:chExt cx="2355581" cy="2496430"/>
          </a:xfrm>
        </p:grpSpPr>
        <p:sp>
          <p:nvSpPr>
            <p:cNvPr id="258" name="Rounded Rectangle 45"/>
            <p:cNvSpPr/>
            <p:nvPr/>
          </p:nvSpPr>
          <p:spPr>
            <a:xfrm rot="18255778">
              <a:off x="495344" y="1445032"/>
              <a:ext cx="865312" cy="660378"/>
            </a:xfrm>
            <a:prstGeom prst="roundRect">
              <a:avLst>
                <a:gd name="adj" fmla="val 50000"/>
              </a:avLst>
            </a:prstGeom>
            <a:solidFill>
              <a:srgbClr val="FBE5D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59" name="Rounded Rectangle 58"/>
            <p:cNvSpPr/>
            <p:nvPr/>
          </p:nvSpPr>
          <p:spPr>
            <a:xfrm rot="18255778">
              <a:off x="781156" y="1224652"/>
              <a:ext cx="673164" cy="750689"/>
            </a:xfrm>
            <a:prstGeom prst="roundRect">
              <a:avLst>
                <a:gd name="adj" fmla="val 50000"/>
              </a:avLst>
            </a:prstGeom>
            <a:solidFill>
              <a:srgbClr val="FBE5D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nvGrpSpPr>
            <p:cNvPr id="264" name="Group 59"/>
            <p:cNvGrpSpPr/>
            <p:nvPr/>
          </p:nvGrpSpPr>
          <p:grpSpPr>
            <a:xfrm>
              <a:off x="793453" y="851966"/>
              <a:ext cx="1004224" cy="943200"/>
              <a:chOff x="0" y="0"/>
              <a:chExt cx="1004223" cy="943199"/>
            </a:xfrm>
          </p:grpSpPr>
          <p:sp>
            <p:nvSpPr>
              <p:cNvPr id="260" name="Rounded Rectangle 82"/>
              <p:cNvSpPr/>
              <p:nvPr/>
            </p:nvSpPr>
            <p:spPr>
              <a:xfrm rot="18255778">
                <a:off x="-5584" y="152690"/>
                <a:ext cx="502998" cy="252460"/>
              </a:xfrm>
              <a:prstGeom prst="roundRect">
                <a:avLst>
                  <a:gd name="adj" fmla="val 50000"/>
                </a:avLst>
              </a:prstGeom>
              <a:solidFill>
                <a:srgbClr val="F8CBA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61" name="Rounded Rectangle 83"/>
              <p:cNvSpPr/>
              <p:nvPr/>
            </p:nvSpPr>
            <p:spPr>
              <a:xfrm rot="18255778">
                <a:off x="159394" y="231335"/>
                <a:ext cx="634865" cy="252459"/>
              </a:xfrm>
              <a:prstGeom prst="roundRect">
                <a:avLst>
                  <a:gd name="adj" fmla="val 50000"/>
                </a:avLst>
              </a:prstGeom>
              <a:solidFill>
                <a:srgbClr val="F8CBA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62" name="Rounded Rectangle 84"/>
              <p:cNvSpPr/>
              <p:nvPr/>
            </p:nvSpPr>
            <p:spPr>
              <a:xfrm rot="18255778">
                <a:off x="378832" y="416973"/>
                <a:ext cx="502998" cy="252459"/>
              </a:xfrm>
              <a:prstGeom prst="roundRect">
                <a:avLst>
                  <a:gd name="adj" fmla="val 50000"/>
                </a:avLst>
              </a:prstGeom>
              <a:solidFill>
                <a:srgbClr val="F8CBA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63" name="Rounded Rectangle 85"/>
              <p:cNvSpPr/>
              <p:nvPr/>
            </p:nvSpPr>
            <p:spPr>
              <a:xfrm rot="18255778">
                <a:off x="577995" y="575690"/>
                <a:ext cx="411909" cy="252460"/>
              </a:xfrm>
              <a:prstGeom prst="roundRect">
                <a:avLst>
                  <a:gd name="adj" fmla="val 50000"/>
                </a:avLst>
              </a:prstGeom>
              <a:solidFill>
                <a:srgbClr val="F8CBA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265" name="Rounded Rectangle 60"/>
            <p:cNvSpPr/>
            <p:nvPr/>
          </p:nvSpPr>
          <p:spPr>
            <a:xfrm rot="15676185">
              <a:off x="547548" y="1253360"/>
              <a:ext cx="502998" cy="355000"/>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66" name="Rounded Rectangle 61"/>
            <p:cNvSpPr/>
            <p:nvPr/>
          </p:nvSpPr>
          <p:spPr>
            <a:xfrm rot="20247471">
              <a:off x="612319" y="1153169"/>
              <a:ext cx="419950" cy="247626"/>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67" name="Rounded Rectangle 62"/>
            <p:cNvSpPr/>
            <p:nvPr/>
          </p:nvSpPr>
          <p:spPr>
            <a:xfrm rot="1559790">
              <a:off x="808149" y="1144919"/>
              <a:ext cx="419950" cy="247625"/>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68" name="Rounded Rectangle 63"/>
            <p:cNvSpPr/>
            <p:nvPr/>
          </p:nvSpPr>
          <p:spPr>
            <a:xfrm rot="7606518">
              <a:off x="276201" y="1981580"/>
              <a:ext cx="425582" cy="22400"/>
            </a:xfrm>
            <a:prstGeom prst="roundRect">
              <a:avLst>
                <a:gd name="adj" fmla="val 50000"/>
              </a:avLst>
            </a:prstGeom>
            <a:solidFill>
              <a:srgbClr val="FBE5D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69" name="Rounded Rectangle 64"/>
            <p:cNvSpPr/>
            <p:nvPr/>
          </p:nvSpPr>
          <p:spPr>
            <a:xfrm rot="7606518">
              <a:off x="155316" y="2506793"/>
              <a:ext cx="425582" cy="22400"/>
            </a:xfrm>
            <a:prstGeom prst="roundRect">
              <a:avLst>
                <a:gd name="adj" fmla="val 50000"/>
              </a:avLst>
            </a:prstGeom>
            <a:solidFill>
              <a:srgbClr val="FBE5D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70" name="Rounded Rectangle 65"/>
            <p:cNvSpPr/>
            <p:nvPr/>
          </p:nvSpPr>
          <p:spPr>
            <a:xfrm rot="7606518">
              <a:off x="707964" y="2176002"/>
              <a:ext cx="425582" cy="22401"/>
            </a:xfrm>
            <a:prstGeom prst="roundRect">
              <a:avLst>
                <a:gd name="adj" fmla="val 50000"/>
              </a:avLst>
            </a:prstGeom>
            <a:solidFill>
              <a:srgbClr val="FBE5D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71" name="Rounded Rectangle 66"/>
            <p:cNvSpPr/>
            <p:nvPr/>
          </p:nvSpPr>
          <p:spPr>
            <a:xfrm rot="7606518">
              <a:off x="912141" y="2238890"/>
              <a:ext cx="425583" cy="22401"/>
            </a:xfrm>
            <a:prstGeom prst="roundRect">
              <a:avLst>
                <a:gd name="adj" fmla="val 50000"/>
              </a:avLst>
            </a:prstGeom>
            <a:solidFill>
              <a:srgbClr val="FBE5D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72" name="Rounded Rectangle 67"/>
            <p:cNvSpPr/>
            <p:nvPr/>
          </p:nvSpPr>
          <p:spPr>
            <a:xfrm rot="7606518">
              <a:off x="-123" y="2028059"/>
              <a:ext cx="425583" cy="22400"/>
            </a:xfrm>
            <a:prstGeom prst="roundRect">
              <a:avLst>
                <a:gd name="adj" fmla="val 50000"/>
              </a:avLst>
            </a:prstGeom>
            <a:solidFill>
              <a:srgbClr val="FBE5D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73" name="Rounded Rectangle 68"/>
            <p:cNvSpPr/>
            <p:nvPr/>
          </p:nvSpPr>
          <p:spPr>
            <a:xfrm rot="18406518" flipH="1">
              <a:off x="824395" y="2541831"/>
              <a:ext cx="152642" cy="22400"/>
            </a:xfrm>
            <a:prstGeom prst="roundRect">
              <a:avLst>
                <a:gd name="adj" fmla="val 50000"/>
              </a:avLst>
            </a:prstGeom>
            <a:solidFill>
              <a:srgbClr val="FBE5D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74" name="Rounded Rectangle 69"/>
            <p:cNvSpPr/>
            <p:nvPr/>
          </p:nvSpPr>
          <p:spPr>
            <a:xfrm rot="18406518" flipH="1">
              <a:off x="521341" y="2214423"/>
              <a:ext cx="152643" cy="22400"/>
            </a:xfrm>
            <a:prstGeom prst="roundRect">
              <a:avLst>
                <a:gd name="adj" fmla="val 50000"/>
              </a:avLst>
            </a:prstGeom>
            <a:solidFill>
              <a:srgbClr val="FBE5D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75" name="Rounded Rectangle 70"/>
            <p:cNvSpPr/>
            <p:nvPr/>
          </p:nvSpPr>
          <p:spPr>
            <a:xfrm rot="18406518" flipH="1">
              <a:off x="170669" y="2303429"/>
              <a:ext cx="152643" cy="22400"/>
            </a:xfrm>
            <a:prstGeom prst="roundRect">
              <a:avLst>
                <a:gd name="adj" fmla="val 50000"/>
              </a:avLst>
            </a:prstGeom>
            <a:solidFill>
              <a:srgbClr val="FBE5D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76" name="Rounded Rectangle 71"/>
            <p:cNvSpPr/>
            <p:nvPr/>
          </p:nvSpPr>
          <p:spPr>
            <a:xfrm rot="18406518" flipH="1">
              <a:off x="372808" y="1729238"/>
              <a:ext cx="152643" cy="22400"/>
            </a:xfrm>
            <a:prstGeom prst="roundRect">
              <a:avLst>
                <a:gd name="adj" fmla="val 50000"/>
              </a:avLst>
            </a:prstGeom>
            <a:solidFill>
              <a:srgbClr val="FBE5D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77" name="Rounded Rectangle 72"/>
            <p:cNvSpPr/>
            <p:nvPr/>
          </p:nvSpPr>
          <p:spPr>
            <a:xfrm rot="18406518" flipH="1">
              <a:off x="587224" y="2520291"/>
              <a:ext cx="152642" cy="22400"/>
            </a:xfrm>
            <a:prstGeom prst="roundRect">
              <a:avLst>
                <a:gd name="adj" fmla="val 50000"/>
              </a:avLst>
            </a:prstGeom>
            <a:solidFill>
              <a:srgbClr val="FBE5D6"/>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78" name="Triangle 73"/>
            <p:cNvSpPr/>
            <p:nvPr/>
          </p:nvSpPr>
          <p:spPr>
            <a:xfrm rot="15898859">
              <a:off x="1981313" y="866835"/>
              <a:ext cx="135418" cy="614549"/>
            </a:xfrm>
            <a:prstGeom prst="triangle">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79" name="Triangle 74"/>
            <p:cNvSpPr/>
            <p:nvPr/>
          </p:nvSpPr>
          <p:spPr>
            <a:xfrm rot="7991268">
              <a:off x="610347" y="349686"/>
              <a:ext cx="135419" cy="614549"/>
            </a:xfrm>
            <a:prstGeom prst="triangle">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80" name="Triangle 75"/>
            <p:cNvSpPr/>
            <p:nvPr/>
          </p:nvSpPr>
          <p:spPr>
            <a:xfrm rot="11525031">
              <a:off x="1313700" y="206483"/>
              <a:ext cx="138062" cy="602782"/>
            </a:xfrm>
            <a:prstGeom prst="triangle">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81" name="Triangle 76"/>
            <p:cNvSpPr/>
            <p:nvPr/>
          </p:nvSpPr>
          <p:spPr>
            <a:xfrm rot="14234891">
              <a:off x="1859922" y="558023"/>
              <a:ext cx="135419" cy="614549"/>
            </a:xfrm>
            <a:prstGeom prst="triangle">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82" name="Triangle 77"/>
            <p:cNvSpPr/>
            <p:nvPr/>
          </p:nvSpPr>
          <p:spPr>
            <a:xfrm rot="12972646">
              <a:off x="1619969" y="337210"/>
              <a:ext cx="138062" cy="602782"/>
            </a:xfrm>
            <a:prstGeom prst="triangle">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83" name="Triangle 78"/>
            <p:cNvSpPr/>
            <p:nvPr/>
          </p:nvSpPr>
          <p:spPr>
            <a:xfrm rot="9843785">
              <a:off x="938047" y="225780"/>
              <a:ext cx="138063" cy="602782"/>
            </a:xfrm>
            <a:prstGeom prst="triangle">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84" name="Triangle 79"/>
            <p:cNvSpPr/>
            <p:nvPr/>
          </p:nvSpPr>
          <p:spPr>
            <a:xfrm rot="16891756">
              <a:off x="2049570" y="1212984"/>
              <a:ext cx="135418" cy="614549"/>
            </a:xfrm>
            <a:prstGeom prst="triangle">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85" name="Triangle 80"/>
            <p:cNvSpPr/>
            <p:nvPr/>
          </p:nvSpPr>
          <p:spPr>
            <a:xfrm rot="18194233">
              <a:off x="1976958" y="1565186"/>
              <a:ext cx="135419" cy="614548"/>
            </a:xfrm>
            <a:prstGeom prst="triangle">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86" name="Triangle 81"/>
            <p:cNvSpPr/>
            <p:nvPr/>
          </p:nvSpPr>
          <p:spPr>
            <a:xfrm rot="6770635">
              <a:off x="434598" y="616222"/>
              <a:ext cx="135419" cy="614548"/>
            </a:xfrm>
            <a:prstGeom prst="triangle">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288" name="Straight Connector 8"/>
          <p:cNvSpPr/>
          <p:nvPr/>
        </p:nvSpPr>
        <p:spPr>
          <a:xfrm flipH="1">
            <a:off x="5775161" y="2280804"/>
            <a:ext cx="1" cy="2158855"/>
          </a:xfrm>
          <a:prstGeom prst="line">
            <a:avLst/>
          </a:prstGeom>
          <a:ln w="28575">
            <a:solidFill>
              <a:srgbClr val="000000"/>
            </a:solidFill>
            <a:miter/>
          </a:ln>
        </p:spPr>
        <p:txBody>
          <a:bodyPr lIns="45719" rIns="45719"/>
          <a:lstStyle/>
          <a:p>
            <a:endParaRPr/>
          </a:p>
        </p:txBody>
      </p:sp>
      <p:sp>
        <p:nvSpPr>
          <p:cNvPr id="289" name="Title 1"/>
          <p:cNvSpPr txBox="1"/>
          <p:nvPr/>
        </p:nvSpPr>
        <p:spPr>
          <a:xfrm>
            <a:off x="5453594" y="5313024"/>
            <a:ext cx="5380127" cy="7081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b">
            <a:spAutoFit/>
          </a:bodyPr>
          <a:lstStyle/>
          <a:p>
            <a:pPr algn="r">
              <a:lnSpc>
                <a:spcPct val="90000"/>
              </a:lnSpc>
              <a:defRPr sz="4400" b="1">
                <a:solidFill>
                  <a:srgbClr val="FFFFFF"/>
                </a:solidFill>
                <a:latin typeface="Arial"/>
                <a:ea typeface="Arial"/>
                <a:cs typeface="Arial"/>
                <a:sym typeface="Arial"/>
              </a:defRPr>
            </a:pPr>
            <a:r>
              <a:rPr>
                <a:solidFill>
                  <a:schemeClr val="tx1"/>
                </a:solidFill>
              </a:rPr>
              <a:t>1 A growth mindset</a:t>
            </a:r>
          </a:p>
        </p:txBody>
      </p:sp>
      <p:sp>
        <p:nvSpPr>
          <p:cNvPr id="290" name="Text Box 153"/>
          <p:cNvSpPr txBox="1"/>
          <p:nvPr/>
        </p:nvSpPr>
        <p:spPr>
          <a:xfrm>
            <a:off x="6082022" y="2254551"/>
            <a:ext cx="7685422" cy="267765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2800" b="1">
                <a:solidFill>
                  <a:srgbClr val="FFFFFF"/>
                </a:solidFill>
                <a:latin typeface="Arial"/>
                <a:ea typeface="Arial"/>
                <a:cs typeface="Arial"/>
                <a:sym typeface="Arial"/>
              </a:defRPr>
            </a:pPr>
            <a:r>
              <a:rPr>
                <a:solidFill>
                  <a:schemeClr val="tx1"/>
                </a:solidFill>
              </a:rPr>
              <a:t>Choose a growth mindset</a:t>
            </a:r>
          </a:p>
          <a:p>
            <a:pPr>
              <a:defRPr sz="2800" b="1">
                <a:solidFill>
                  <a:srgbClr val="FFFFFF"/>
                </a:solidFill>
                <a:latin typeface="Arial"/>
                <a:ea typeface="Arial"/>
                <a:cs typeface="Arial"/>
                <a:sym typeface="Arial"/>
              </a:defRPr>
            </a:pPr>
            <a:r>
              <a:rPr>
                <a:solidFill>
                  <a:schemeClr val="tx1"/>
                </a:solidFill>
              </a:rPr>
              <a:t>Aspire to be better</a:t>
            </a:r>
          </a:p>
          <a:p>
            <a:pPr>
              <a:defRPr sz="2800" b="1">
                <a:latin typeface="Arial"/>
                <a:ea typeface="Arial"/>
                <a:cs typeface="Arial"/>
                <a:sym typeface="Arial"/>
              </a:defRPr>
            </a:pPr>
            <a:r>
              <a:rPr>
                <a:solidFill>
                  <a:schemeClr val="tx1"/>
                </a:solidFill>
              </a:rPr>
              <a:t>Leave your comfort zone</a:t>
            </a:r>
          </a:p>
          <a:p>
            <a:pPr>
              <a:defRPr sz="2800" b="1">
                <a:solidFill>
                  <a:srgbClr val="FFFFFF"/>
                </a:solidFill>
                <a:latin typeface="Arial"/>
                <a:ea typeface="Arial"/>
                <a:cs typeface="Arial"/>
                <a:sym typeface="Arial"/>
              </a:defRPr>
            </a:pPr>
            <a:r>
              <a:rPr>
                <a:solidFill>
                  <a:schemeClr val="tx1"/>
                </a:solidFill>
              </a:rPr>
              <a:t>Go on a learning journey</a:t>
            </a:r>
          </a:p>
          <a:p>
            <a:pPr>
              <a:defRPr sz="2800" b="1">
                <a:solidFill>
                  <a:srgbClr val="FFFFFF"/>
                </a:solidFill>
                <a:latin typeface="Arial"/>
                <a:ea typeface="Arial"/>
                <a:cs typeface="Arial"/>
                <a:sym typeface="Arial"/>
              </a:defRPr>
            </a:pPr>
            <a:r>
              <a:rPr>
                <a:solidFill>
                  <a:schemeClr val="tx1"/>
                </a:solidFill>
              </a:rPr>
              <a:t>Be the best you can be,</a:t>
            </a:r>
          </a:p>
          <a:p>
            <a:pPr>
              <a:defRPr sz="2800" b="1">
                <a:solidFill>
                  <a:srgbClr val="FFFFFF"/>
                </a:solidFill>
                <a:latin typeface="Arial"/>
                <a:ea typeface="Arial"/>
                <a:cs typeface="Arial"/>
                <a:sym typeface="Arial"/>
              </a:defRPr>
            </a:pPr>
            <a:r>
              <a:rPr>
                <a:solidFill>
                  <a:schemeClr val="tx1"/>
                </a:solidFill>
              </a:rPr>
              <a:t>at things that matter to you</a:t>
            </a:r>
          </a:p>
        </p:txBody>
      </p:sp>
      <p:grpSp>
        <p:nvGrpSpPr>
          <p:cNvPr id="310" name="Group"/>
          <p:cNvGrpSpPr/>
          <p:nvPr/>
        </p:nvGrpSpPr>
        <p:grpSpPr>
          <a:xfrm>
            <a:off x="2033077" y="4629635"/>
            <a:ext cx="1568676" cy="2792609"/>
            <a:chOff x="0" y="0"/>
            <a:chExt cx="1568674" cy="2792608"/>
          </a:xfrm>
        </p:grpSpPr>
        <p:sp>
          <p:nvSpPr>
            <p:cNvPr id="291" name="Oval 30"/>
            <p:cNvSpPr/>
            <p:nvPr/>
          </p:nvSpPr>
          <p:spPr>
            <a:xfrm>
              <a:off x="182946" y="0"/>
              <a:ext cx="1245479" cy="1186199"/>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92" name="Rounded Rectangle 31"/>
            <p:cNvSpPr/>
            <p:nvPr/>
          </p:nvSpPr>
          <p:spPr>
            <a:xfrm rot="5400000">
              <a:off x="757073" y="382156"/>
              <a:ext cx="97225" cy="1145630"/>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93" name="Rounded Rectangle 32"/>
            <p:cNvSpPr/>
            <p:nvPr/>
          </p:nvSpPr>
          <p:spPr>
            <a:xfrm>
              <a:off x="152404" y="1739712"/>
              <a:ext cx="1245479" cy="1045567"/>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94" name="Rounded Rectangle 33"/>
            <p:cNvSpPr/>
            <p:nvPr/>
          </p:nvSpPr>
          <p:spPr>
            <a:xfrm>
              <a:off x="547201" y="1293500"/>
              <a:ext cx="480848" cy="834068"/>
            </a:xfrm>
            <a:prstGeom prst="roundRect">
              <a:avLst>
                <a:gd name="adj" fmla="val 50000"/>
              </a:avLst>
            </a:prstGeom>
            <a:solidFill>
              <a:schemeClr val="accent2"/>
            </a:solidFill>
            <a:ln w="12700" cap="flat">
              <a:noFill/>
              <a:miter lim="400000"/>
            </a:ln>
            <a:effectLst/>
          </p:spPr>
          <p:txBody>
            <a:bodyPr wrap="square" lIns="45719" tIns="45719" rIns="45719" bIns="45719" numCol="1" anchor="ctr">
              <a:noAutofit/>
            </a:bodyPr>
            <a:lstStyle/>
            <a:p>
              <a:pPr>
                <a:defRPr>
                  <a:solidFill>
                    <a:srgbClr val="FFFFFF"/>
                  </a:solidFill>
                </a:defRPr>
              </a:pPr>
              <a:endParaRPr/>
            </a:p>
          </p:txBody>
        </p:sp>
        <p:grpSp>
          <p:nvGrpSpPr>
            <p:cNvPr id="297" name="Group 35"/>
            <p:cNvGrpSpPr/>
            <p:nvPr/>
          </p:nvGrpSpPr>
          <p:grpSpPr>
            <a:xfrm>
              <a:off x="442755" y="1146356"/>
              <a:ext cx="693683" cy="758576"/>
              <a:chOff x="0" y="0"/>
              <a:chExt cx="693682" cy="758575"/>
            </a:xfrm>
          </p:grpSpPr>
          <p:sp>
            <p:nvSpPr>
              <p:cNvPr id="295" name="Oval 37"/>
              <p:cNvSpPr/>
              <p:nvPr/>
            </p:nvSpPr>
            <p:spPr>
              <a:xfrm>
                <a:off x="0" y="0"/>
                <a:ext cx="693683" cy="67266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96" name="Chord 38"/>
              <p:cNvSpPr/>
              <p:nvPr/>
            </p:nvSpPr>
            <p:spPr>
              <a:xfrm rot="6769226">
                <a:off x="173439" y="243734"/>
                <a:ext cx="386093" cy="485511"/>
              </a:xfrm>
              <a:custGeom>
                <a:avLst/>
                <a:gdLst/>
                <a:ahLst/>
                <a:cxnLst>
                  <a:cxn ang="0">
                    <a:pos x="wd2" y="hd2"/>
                  </a:cxn>
                  <a:cxn ang="5400000">
                    <a:pos x="wd2" y="hd2"/>
                  </a:cxn>
                  <a:cxn ang="10800000">
                    <a:pos x="wd2" y="hd2"/>
                  </a:cxn>
                  <a:cxn ang="16200000">
                    <a:pos x="wd2" y="hd2"/>
                  </a:cxn>
                </a:cxnLst>
                <a:rect l="0" t="0" r="r" b="b"/>
                <a:pathLst>
                  <a:path w="20308" h="20469" extrusionOk="0">
                    <a:moveTo>
                      <a:pt x="20308" y="17144"/>
                    </a:moveTo>
                    <a:cubicBezTo>
                      <a:pt x="15950" y="21314"/>
                      <a:pt x="8557" y="21600"/>
                      <a:pt x="3796" y="17784"/>
                    </a:cubicBezTo>
                    <a:cubicBezTo>
                      <a:pt x="-965" y="13968"/>
                      <a:pt x="-1292" y="7494"/>
                      <a:pt x="3066" y="3324"/>
                    </a:cubicBezTo>
                    <a:cubicBezTo>
                      <a:pt x="5280" y="1206"/>
                      <a:pt x="8408" y="0"/>
                      <a:pt x="11687" y="0"/>
                    </a:cubicBezTo>
                    <a:close/>
                  </a:path>
                </a:pathLst>
              </a:cu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298" name="Freeform 36"/>
            <p:cNvSpPr/>
            <p:nvPr/>
          </p:nvSpPr>
          <p:spPr>
            <a:xfrm rot="16756998">
              <a:off x="27081" y="532577"/>
              <a:ext cx="1565047" cy="1020870"/>
            </a:xfrm>
            <a:custGeom>
              <a:avLst/>
              <a:gdLst/>
              <a:ahLst/>
              <a:cxnLst>
                <a:cxn ang="0">
                  <a:pos x="wd2" y="hd2"/>
                </a:cxn>
                <a:cxn ang="5400000">
                  <a:pos x="wd2" y="hd2"/>
                </a:cxn>
                <a:cxn ang="10800000">
                  <a:pos x="wd2" y="hd2"/>
                </a:cxn>
                <a:cxn ang="16200000">
                  <a:pos x="wd2" y="hd2"/>
                </a:cxn>
              </a:cxnLst>
              <a:rect l="0" t="0" r="r" b="b"/>
              <a:pathLst>
                <a:path w="20683" h="20226" extrusionOk="0">
                  <a:moveTo>
                    <a:pt x="6976" y="6045"/>
                  </a:moveTo>
                  <a:cubicBezTo>
                    <a:pt x="5671" y="5935"/>
                    <a:pt x="4421" y="6779"/>
                    <a:pt x="3698" y="8257"/>
                  </a:cubicBezTo>
                  <a:cubicBezTo>
                    <a:pt x="2871" y="9948"/>
                    <a:pt x="2884" y="12152"/>
                    <a:pt x="3732" y="13824"/>
                  </a:cubicBezTo>
                  <a:cubicBezTo>
                    <a:pt x="4472" y="15283"/>
                    <a:pt x="5728" y="16098"/>
                    <a:pt x="7029" y="15963"/>
                  </a:cubicBezTo>
                  <a:cubicBezTo>
                    <a:pt x="7011" y="12657"/>
                    <a:pt x="6994" y="9351"/>
                    <a:pt x="6976" y="6045"/>
                  </a:cubicBezTo>
                  <a:close/>
                  <a:moveTo>
                    <a:pt x="20604" y="7598"/>
                  </a:moveTo>
                  <a:cubicBezTo>
                    <a:pt x="21142" y="12536"/>
                    <a:pt x="18909" y="17192"/>
                    <a:pt x="15615" y="17999"/>
                  </a:cubicBezTo>
                  <a:lnTo>
                    <a:pt x="7018" y="20106"/>
                  </a:lnTo>
                  <a:cubicBezTo>
                    <a:pt x="3725" y="20913"/>
                    <a:pt x="619" y="17565"/>
                    <a:pt x="80" y="12628"/>
                  </a:cubicBezTo>
                  <a:cubicBezTo>
                    <a:pt x="-458" y="7690"/>
                    <a:pt x="1775" y="3034"/>
                    <a:pt x="5069" y="2227"/>
                  </a:cubicBezTo>
                  <a:lnTo>
                    <a:pt x="13666" y="120"/>
                  </a:lnTo>
                  <a:cubicBezTo>
                    <a:pt x="16959" y="-687"/>
                    <a:pt x="20065" y="2661"/>
                    <a:pt x="20604" y="7598"/>
                  </a:cubicBezTo>
                  <a:close/>
                </a:path>
              </a:pathLst>
            </a:custGeom>
            <a:solidFill>
              <a:schemeClr val="accent2">
                <a:lumOff val="10980"/>
              </a:schemeClr>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299" name="Rounded Rectangle 39"/>
            <p:cNvSpPr/>
            <p:nvPr/>
          </p:nvSpPr>
          <p:spPr>
            <a:xfrm>
              <a:off x="755765" y="776294"/>
              <a:ext cx="99849" cy="399394"/>
            </a:xfrm>
            <a:prstGeom prst="roundRect">
              <a:avLst>
                <a:gd name="adj" fmla="val 50000"/>
              </a:avLst>
            </a:prstGeom>
            <a:solidFill>
              <a:schemeClr val="accent2"/>
            </a:solidFill>
            <a:ln w="12700" cap="flat">
              <a:noFill/>
              <a:miter lim="400000"/>
            </a:ln>
            <a:effectLst/>
          </p:spPr>
          <p:txBody>
            <a:bodyPr wrap="square" lIns="45719" tIns="45719" rIns="45719" bIns="45719" numCol="1" anchor="ctr">
              <a:noAutofit/>
            </a:bodyPr>
            <a:lstStyle/>
            <a:p>
              <a:pPr>
                <a:defRPr>
                  <a:solidFill>
                    <a:srgbClr val="FFFFFF"/>
                  </a:solidFill>
                </a:defRPr>
              </a:pPr>
              <a:endParaRPr/>
            </a:p>
          </p:txBody>
        </p:sp>
        <p:sp>
          <p:nvSpPr>
            <p:cNvPr id="300" name="Rounded Rectangle 40"/>
            <p:cNvSpPr/>
            <p:nvPr/>
          </p:nvSpPr>
          <p:spPr>
            <a:xfrm>
              <a:off x="519284" y="802572"/>
              <a:ext cx="99848" cy="97224"/>
            </a:xfrm>
            <a:prstGeom prst="roundRect">
              <a:avLst>
                <a:gd name="adj" fmla="val 50000"/>
              </a:avLst>
            </a:prstGeom>
            <a:solidFill>
              <a:srgbClr val="0D0D0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01" name="Rounded Rectangle 41"/>
            <p:cNvSpPr/>
            <p:nvPr/>
          </p:nvSpPr>
          <p:spPr>
            <a:xfrm>
              <a:off x="955462" y="807832"/>
              <a:ext cx="99849" cy="97224"/>
            </a:xfrm>
            <a:prstGeom prst="roundRect">
              <a:avLst>
                <a:gd name="adj" fmla="val 50000"/>
              </a:avLst>
            </a:prstGeom>
            <a:solidFill>
              <a:srgbClr val="0D0D0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02" name="Rounded Rectangle 46"/>
            <p:cNvSpPr/>
            <p:nvPr/>
          </p:nvSpPr>
          <p:spPr>
            <a:xfrm>
              <a:off x="0" y="1958541"/>
              <a:ext cx="440451" cy="834068"/>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03" name="Rounded Rectangle 47"/>
            <p:cNvSpPr/>
            <p:nvPr/>
          </p:nvSpPr>
          <p:spPr>
            <a:xfrm>
              <a:off x="1128223" y="1949946"/>
              <a:ext cx="440452" cy="834068"/>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04" name="Oval 48"/>
            <p:cNvSpPr/>
            <p:nvPr/>
          </p:nvSpPr>
          <p:spPr>
            <a:xfrm>
              <a:off x="282105" y="99567"/>
              <a:ext cx="1245479" cy="39939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05" name="Oval 49"/>
            <p:cNvSpPr/>
            <p:nvPr/>
          </p:nvSpPr>
          <p:spPr>
            <a:xfrm>
              <a:off x="396750" y="669899"/>
              <a:ext cx="357353" cy="362571"/>
            </a:xfrm>
            <a:prstGeom prst="ellipse">
              <a:avLst/>
            </a:prstGeom>
            <a:noFill/>
            <a:ln w="53975" cap="flat">
              <a:solidFill>
                <a:srgbClr val="843C0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306" name="Oval 50"/>
            <p:cNvSpPr/>
            <p:nvPr/>
          </p:nvSpPr>
          <p:spPr>
            <a:xfrm>
              <a:off x="834595" y="676481"/>
              <a:ext cx="357353" cy="362571"/>
            </a:xfrm>
            <a:prstGeom prst="ellipse">
              <a:avLst/>
            </a:prstGeom>
            <a:noFill/>
            <a:ln w="53975" cap="flat">
              <a:solidFill>
                <a:srgbClr val="843C0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307" name="Rounded Rectangle 55"/>
            <p:cNvSpPr/>
            <p:nvPr/>
          </p:nvSpPr>
          <p:spPr>
            <a:xfrm rot="5400000">
              <a:off x="1195882" y="826227"/>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08" name="Rounded Rectangle 56"/>
            <p:cNvSpPr/>
            <p:nvPr/>
          </p:nvSpPr>
          <p:spPr>
            <a:xfrm rot="5400000">
              <a:off x="307762" y="831482"/>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09" name="Rounded Rectangle 57"/>
            <p:cNvSpPr/>
            <p:nvPr/>
          </p:nvSpPr>
          <p:spPr>
            <a:xfrm rot="5400000">
              <a:off x="738683" y="768422"/>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 name="Title 1"/>
          <p:cNvSpPr txBox="1">
            <a:spLocks noGrp="1"/>
          </p:cNvSpPr>
          <p:nvPr>
            <p:ph type="title"/>
          </p:nvPr>
        </p:nvSpPr>
        <p:spPr>
          <a:xfrm>
            <a:off x="838200" y="365125"/>
            <a:ext cx="10515600" cy="1325563"/>
          </a:xfrm>
          <a:prstGeom prst="rect">
            <a:avLst/>
          </a:prstGeom>
        </p:spPr>
        <p:txBody>
          <a:bodyPr/>
          <a:lstStyle/>
          <a:p>
            <a:r>
              <a:t>1.2 When I’m doing my best, I …</a:t>
            </a:r>
          </a:p>
        </p:txBody>
      </p:sp>
      <p:grpSp>
        <p:nvGrpSpPr>
          <p:cNvPr id="462" name="Group 5"/>
          <p:cNvGrpSpPr/>
          <p:nvPr/>
        </p:nvGrpSpPr>
        <p:grpSpPr>
          <a:xfrm>
            <a:off x="4814049" y="2312897"/>
            <a:ext cx="1630083" cy="2802871"/>
            <a:chOff x="0" y="0"/>
            <a:chExt cx="1630082" cy="2802870"/>
          </a:xfrm>
        </p:grpSpPr>
        <p:sp>
          <p:nvSpPr>
            <p:cNvPr id="459" name="Oval 2"/>
            <p:cNvSpPr/>
            <p:nvPr/>
          </p:nvSpPr>
          <p:spPr>
            <a:xfrm>
              <a:off x="446331" y="0"/>
              <a:ext cx="737420" cy="801179"/>
            </a:xfrm>
            <a:prstGeom prst="ellipse">
              <a:avLst/>
            </a:prstGeom>
            <a:solidFill>
              <a:srgbClr val="BFBFB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60" name="Rounded Rectangle 3"/>
            <p:cNvSpPr/>
            <p:nvPr/>
          </p:nvSpPr>
          <p:spPr>
            <a:xfrm>
              <a:off x="329898" y="576452"/>
              <a:ext cx="970288" cy="1722534"/>
            </a:xfrm>
            <a:prstGeom prst="roundRect">
              <a:avLst>
                <a:gd name="adj" fmla="val 50000"/>
              </a:avLst>
            </a:prstGeom>
            <a:solidFill>
              <a:srgbClr val="BFBFB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61" name="Rectangle 4"/>
            <p:cNvSpPr/>
            <p:nvPr/>
          </p:nvSpPr>
          <p:spPr>
            <a:xfrm>
              <a:off x="-1" y="1861486"/>
              <a:ext cx="1630084" cy="941385"/>
            </a:xfrm>
            <a:prstGeom prst="rect">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463" name="TextBox 182"/>
          <p:cNvSpPr txBox="1"/>
          <p:nvPr/>
        </p:nvSpPr>
        <p:spPr>
          <a:xfrm>
            <a:off x="553719" y="1614487"/>
            <a:ext cx="11516362" cy="2946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400"/>
            </a:lvl1pPr>
          </a:lstStyle>
          <a:p>
            <a:r>
              <a:t>Think of a time when you know you did your best. Write down what you were thinking, feeling and doing.</a:t>
            </a:r>
          </a:p>
        </p:txBody>
      </p:sp>
      <p:sp>
        <p:nvSpPr>
          <p:cNvPr id="464" name="TextBox 183"/>
          <p:cNvSpPr txBox="1"/>
          <p:nvPr/>
        </p:nvSpPr>
        <p:spPr>
          <a:xfrm>
            <a:off x="9433560" y="59471"/>
            <a:ext cx="3352801" cy="2946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400"/>
            </a:lvl1pPr>
          </a:lstStyle>
          <a:p>
            <a:r>
              <a:t>Name: ______________________</a:t>
            </a:r>
          </a:p>
        </p:txBody>
      </p:sp>
      <p:grpSp>
        <p:nvGrpSpPr>
          <p:cNvPr id="467" name="Rectangle 9"/>
          <p:cNvGrpSpPr/>
          <p:nvPr/>
        </p:nvGrpSpPr>
        <p:grpSpPr>
          <a:xfrm>
            <a:off x="215153" y="4827034"/>
            <a:ext cx="4598899" cy="1788920"/>
            <a:chOff x="-1" y="0"/>
            <a:chExt cx="4598897" cy="1788918"/>
          </a:xfrm>
        </p:grpSpPr>
        <p:sp>
          <p:nvSpPr>
            <p:cNvPr id="465" name="Rectangle"/>
            <p:cNvSpPr/>
            <p:nvPr/>
          </p:nvSpPr>
          <p:spPr>
            <a:xfrm>
              <a:off x="-1" y="0"/>
              <a:ext cx="4598897" cy="1788918"/>
            </a:xfrm>
            <a:prstGeom prst="rect">
              <a:avLst/>
            </a:prstGeom>
            <a:noFill/>
            <a:ln w="12700" cap="flat">
              <a:solidFill>
                <a:srgbClr val="000000"/>
              </a:solidFill>
              <a:prstDash val="solid"/>
              <a:miter lim="800000"/>
            </a:ln>
            <a:effectLst/>
          </p:spPr>
          <p:txBody>
            <a:bodyPr wrap="square" lIns="45719" tIns="45719" rIns="45719" bIns="45719" numCol="1" anchor="t">
              <a:noAutofit/>
            </a:bodyPr>
            <a:lstStyle/>
            <a:p>
              <a:pPr>
                <a:defRPr>
                  <a:solidFill>
                    <a:srgbClr val="FFFFFF"/>
                  </a:solidFill>
                </a:defRPr>
              </a:pPr>
              <a:endParaRPr/>
            </a:p>
          </p:txBody>
        </p:sp>
        <p:sp>
          <p:nvSpPr>
            <p:cNvPr id="466" name="Think of when you know you are not doing your best.…"/>
            <p:cNvSpPr txBox="1"/>
            <p:nvPr/>
          </p:nvSpPr>
          <p:spPr>
            <a:xfrm>
              <a:off x="52069" y="6350"/>
              <a:ext cx="4494757" cy="52321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p>
              <a:pPr>
                <a:defRPr sz="1400">
                  <a:latin typeface="Arial"/>
                  <a:ea typeface="Arial"/>
                  <a:cs typeface="Arial"/>
                  <a:sym typeface="Arial"/>
                </a:defRPr>
              </a:pPr>
              <a:r>
                <a:rPr lang="en-GB" dirty="0"/>
                <a:t>Challenge: </a:t>
              </a:r>
              <a:r>
                <a:rPr dirty="0"/>
                <a:t>Think of when you know you are not doing your best.</a:t>
              </a:r>
              <a:r>
                <a:rPr lang="en-GB" dirty="0">
                  <a:solidFill>
                    <a:srgbClr val="FFFFFF"/>
                  </a:solidFill>
                </a:rPr>
                <a:t> </a:t>
              </a:r>
              <a:r>
                <a:rPr dirty="0"/>
                <a:t>What are the tell-tale warning signs?</a:t>
              </a:r>
            </a:p>
          </p:txBody>
        </p:sp>
      </p:grpSp>
      <p:grpSp>
        <p:nvGrpSpPr>
          <p:cNvPr id="470" name="Rectangle 10"/>
          <p:cNvGrpSpPr/>
          <p:nvPr/>
        </p:nvGrpSpPr>
        <p:grpSpPr>
          <a:xfrm>
            <a:off x="5143946" y="4818069"/>
            <a:ext cx="6832899" cy="1788920"/>
            <a:chOff x="0" y="0"/>
            <a:chExt cx="6832897" cy="1788918"/>
          </a:xfrm>
        </p:grpSpPr>
        <p:sp>
          <p:nvSpPr>
            <p:cNvPr id="468" name="Rectangle"/>
            <p:cNvSpPr/>
            <p:nvPr/>
          </p:nvSpPr>
          <p:spPr>
            <a:xfrm>
              <a:off x="0" y="0"/>
              <a:ext cx="6832897" cy="1788918"/>
            </a:xfrm>
            <a:prstGeom prst="rect">
              <a:avLst/>
            </a:prstGeom>
            <a:noFill/>
            <a:ln w="12700" cap="flat">
              <a:solidFill>
                <a:srgbClr val="000000"/>
              </a:solidFill>
              <a:prstDash val="solid"/>
              <a:miter lim="800000"/>
            </a:ln>
            <a:effectLst/>
          </p:spPr>
          <p:txBody>
            <a:bodyPr wrap="square" lIns="45719" tIns="45719" rIns="45719" bIns="45719" numCol="1" anchor="t">
              <a:noAutofit/>
            </a:bodyPr>
            <a:lstStyle/>
            <a:p>
              <a:pPr>
                <a:defRPr sz="1400"/>
              </a:pPr>
              <a:endParaRPr/>
            </a:p>
          </p:txBody>
        </p:sp>
        <p:sp>
          <p:nvSpPr>
            <p:cNvPr id="469" name="Plan what you might say to a friend, to help that person to do their best at something that matters."/>
            <p:cNvSpPr txBox="1"/>
            <p:nvPr/>
          </p:nvSpPr>
          <p:spPr>
            <a:xfrm>
              <a:off x="52070" y="6350"/>
              <a:ext cx="6728757" cy="52321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400">
                  <a:latin typeface="Arial"/>
                  <a:ea typeface="Arial"/>
                  <a:cs typeface="Arial"/>
                  <a:sym typeface="Arial"/>
                </a:defRPr>
              </a:lvl1pPr>
            </a:lstStyle>
            <a:p>
              <a:r>
                <a:rPr lang="en-GB" dirty="0"/>
                <a:t>Extra challenge: </a:t>
              </a:r>
              <a:r>
                <a:rPr dirty="0"/>
                <a:t>Plan what you might say to a friend, to help that person to do their best at something that matters.</a:t>
              </a:r>
            </a:p>
          </p:txBody>
        </p:sp>
      </p:grpSp>
      <p:grpSp>
        <p:nvGrpSpPr>
          <p:cNvPr id="473" name="Rectangle 13"/>
          <p:cNvGrpSpPr/>
          <p:nvPr/>
        </p:nvGrpSpPr>
        <p:grpSpPr>
          <a:xfrm>
            <a:off x="215153" y="2432391"/>
            <a:ext cx="4598897" cy="1788919"/>
            <a:chOff x="0" y="0"/>
            <a:chExt cx="4598895" cy="1788917"/>
          </a:xfrm>
        </p:grpSpPr>
        <p:sp>
          <p:nvSpPr>
            <p:cNvPr id="471" name="Rectangle"/>
            <p:cNvSpPr/>
            <p:nvPr/>
          </p:nvSpPr>
          <p:spPr>
            <a:xfrm>
              <a:off x="-1" y="0"/>
              <a:ext cx="4598897" cy="1788918"/>
            </a:xfrm>
            <a:prstGeom prst="rect">
              <a:avLst/>
            </a:prstGeom>
            <a:noFill/>
            <a:ln w="12700" cap="flat">
              <a:solidFill>
                <a:srgbClr val="000000"/>
              </a:solidFill>
              <a:prstDash val="solid"/>
              <a:miter lim="800000"/>
            </a:ln>
            <a:effectLst/>
          </p:spPr>
          <p:txBody>
            <a:bodyPr wrap="square" lIns="45719" tIns="45719" rIns="45719" bIns="45719" numCol="1" anchor="t">
              <a:noAutofit/>
            </a:bodyPr>
            <a:lstStyle/>
            <a:p>
              <a:pPr>
                <a:defRPr>
                  <a:solidFill>
                    <a:srgbClr val="FFFFFF"/>
                  </a:solidFill>
                </a:defRPr>
              </a:pPr>
              <a:endParaRPr/>
            </a:p>
          </p:txBody>
        </p:sp>
        <p:sp>
          <p:nvSpPr>
            <p:cNvPr id="472" name="Doing:"/>
            <p:cNvSpPr txBox="1"/>
            <p:nvPr/>
          </p:nvSpPr>
          <p:spPr>
            <a:xfrm>
              <a:off x="52069" y="6350"/>
              <a:ext cx="4494757" cy="28882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400">
                  <a:latin typeface="Arial"/>
                  <a:ea typeface="Arial"/>
                  <a:cs typeface="Arial"/>
                  <a:sym typeface="Arial"/>
                </a:defRPr>
              </a:lvl1pPr>
            </a:lstStyle>
            <a:p>
              <a:r>
                <a:t>Doing:</a:t>
              </a:r>
            </a:p>
          </p:txBody>
        </p:sp>
      </p:grpSp>
      <p:grpSp>
        <p:nvGrpSpPr>
          <p:cNvPr id="476" name="Rectangle 14"/>
          <p:cNvGrpSpPr/>
          <p:nvPr/>
        </p:nvGrpSpPr>
        <p:grpSpPr>
          <a:xfrm>
            <a:off x="6444131" y="2350079"/>
            <a:ext cx="4598896" cy="912975"/>
            <a:chOff x="0" y="0"/>
            <a:chExt cx="4598895" cy="912974"/>
          </a:xfrm>
        </p:grpSpPr>
        <p:sp>
          <p:nvSpPr>
            <p:cNvPr id="474" name="Rectangle"/>
            <p:cNvSpPr/>
            <p:nvPr/>
          </p:nvSpPr>
          <p:spPr>
            <a:xfrm>
              <a:off x="-1" y="-1"/>
              <a:ext cx="4598897" cy="912976"/>
            </a:xfrm>
            <a:prstGeom prst="rect">
              <a:avLst/>
            </a:prstGeom>
            <a:noFill/>
            <a:ln w="12700" cap="flat">
              <a:solidFill>
                <a:srgbClr val="000000"/>
              </a:solidFill>
              <a:prstDash val="solid"/>
              <a:miter lim="800000"/>
            </a:ln>
            <a:effectLst/>
          </p:spPr>
          <p:txBody>
            <a:bodyPr wrap="square" lIns="45719" tIns="45719" rIns="45719" bIns="45719" numCol="1" anchor="t">
              <a:noAutofit/>
            </a:bodyPr>
            <a:lstStyle/>
            <a:p>
              <a:pPr>
                <a:defRPr>
                  <a:solidFill>
                    <a:srgbClr val="FFFFFF"/>
                  </a:solidFill>
                </a:defRPr>
              </a:pPr>
              <a:endParaRPr/>
            </a:p>
          </p:txBody>
        </p:sp>
        <p:sp>
          <p:nvSpPr>
            <p:cNvPr id="475" name="Thinking:"/>
            <p:cNvSpPr txBox="1"/>
            <p:nvPr/>
          </p:nvSpPr>
          <p:spPr>
            <a:xfrm>
              <a:off x="52069" y="6349"/>
              <a:ext cx="4494757" cy="28882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400">
                  <a:latin typeface="Arial"/>
                  <a:ea typeface="Arial"/>
                  <a:cs typeface="Arial"/>
                  <a:sym typeface="Arial"/>
                </a:defRPr>
              </a:lvl1pPr>
            </a:lstStyle>
            <a:p>
              <a:r>
                <a:t>Thinking:</a:t>
              </a:r>
            </a:p>
          </p:txBody>
        </p:sp>
      </p:grpSp>
      <p:grpSp>
        <p:nvGrpSpPr>
          <p:cNvPr id="479" name="Rectangle 15"/>
          <p:cNvGrpSpPr/>
          <p:nvPr/>
        </p:nvGrpSpPr>
        <p:grpSpPr>
          <a:xfrm>
            <a:off x="6444130" y="3444740"/>
            <a:ext cx="4598897" cy="912975"/>
            <a:chOff x="0" y="0"/>
            <a:chExt cx="4598895" cy="912974"/>
          </a:xfrm>
        </p:grpSpPr>
        <p:sp>
          <p:nvSpPr>
            <p:cNvPr id="477" name="Rectangle"/>
            <p:cNvSpPr/>
            <p:nvPr/>
          </p:nvSpPr>
          <p:spPr>
            <a:xfrm>
              <a:off x="-1" y="-1"/>
              <a:ext cx="4598897" cy="912976"/>
            </a:xfrm>
            <a:prstGeom prst="rect">
              <a:avLst/>
            </a:prstGeom>
            <a:noFill/>
            <a:ln w="12700" cap="flat">
              <a:solidFill>
                <a:srgbClr val="000000"/>
              </a:solidFill>
              <a:prstDash val="solid"/>
              <a:miter lim="800000"/>
            </a:ln>
            <a:effectLst/>
          </p:spPr>
          <p:txBody>
            <a:bodyPr wrap="square" lIns="45719" tIns="45719" rIns="45719" bIns="45719" numCol="1" anchor="t">
              <a:noAutofit/>
            </a:bodyPr>
            <a:lstStyle/>
            <a:p>
              <a:pPr>
                <a:defRPr>
                  <a:solidFill>
                    <a:srgbClr val="FFFFFF"/>
                  </a:solidFill>
                </a:defRPr>
              </a:pPr>
              <a:endParaRPr/>
            </a:p>
          </p:txBody>
        </p:sp>
        <p:sp>
          <p:nvSpPr>
            <p:cNvPr id="478" name="Feeling:"/>
            <p:cNvSpPr txBox="1"/>
            <p:nvPr/>
          </p:nvSpPr>
          <p:spPr>
            <a:xfrm>
              <a:off x="52069" y="6349"/>
              <a:ext cx="4494757" cy="28882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400">
                  <a:latin typeface="Arial"/>
                  <a:ea typeface="Arial"/>
                  <a:cs typeface="Arial"/>
                  <a:sym typeface="Arial"/>
                </a:defRPr>
              </a:lvl1pPr>
            </a:lstStyle>
            <a:p>
              <a:r>
                <a:t>Feeling:</a:t>
              </a:r>
            </a:p>
          </p:txBody>
        </p:sp>
      </p:grpSp>
      <p:sp>
        <p:nvSpPr>
          <p:cNvPr id="480" name="Straight Connector 11"/>
          <p:cNvSpPr/>
          <p:nvPr/>
        </p:nvSpPr>
        <p:spPr>
          <a:xfrm>
            <a:off x="4814049" y="3326850"/>
            <a:ext cx="329899" cy="117890"/>
          </a:xfrm>
          <a:prstGeom prst="line">
            <a:avLst/>
          </a:prstGeom>
          <a:ln w="6350">
            <a:solidFill>
              <a:srgbClr val="000000"/>
            </a:solidFill>
            <a:miter/>
          </a:ln>
        </p:spPr>
        <p:txBody>
          <a:bodyPr lIns="45719" rIns="45719"/>
          <a:lstStyle/>
          <a:p>
            <a:endParaRPr/>
          </a:p>
        </p:txBody>
      </p:sp>
      <p:sp>
        <p:nvSpPr>
          <p:cNvPr id="481" name="Straight Connector 16"/>
          <p:cNvSpPr/>
          <p:nvPr/>
        </p:nvSpPr>
        <p:spPr>
          <a:xfrm flipH="1" flipV="1">
            <a:off x="5889807" y="2430227"/>
            <a:ext cx="554323" cy="252935"/>
          </a:xfrm>
          <a:prstGeom prst="line">
            <a:avLst/>
          </a:prstGeom>
          <a:ln w="6350">
            <a:solidFill>
              <a:srgbClr val="000000"/>
            </a:solidFill>
            <a:miter/>
          </a:ln>
        </p:spPr>
        <p:txBody>
          <a:bodyPr lIns="45719" rIns="45719"/>
          <a:lstStyle/>
          <a:p>
            <a:endParaRPr/>
          </a:p>
        </p:txBody>
      </p:sp>
      <p:sp>
        <p:nvSpPr>
          <p:cNvPr id="482" name="Straight Connector 18"/>
          <p:cNvSpPr/>
          <p:nvPr/>
        </p:nvSpPr>
        <p:spPr>
          <a:xfrm flipH="1" flipV="1">
            <a:off x="6114234" y="3585881"/>
            <a:ext cx="329897" cy="315346"/>
          </a:xfrm>
          <a:prstGeom prst="line">
            <a:avLst/>
          </a:prstGeom>
          <a:ln w="6350">
            <a:solidFill>
              <a:srgbClr val="000000"/>
            </a:solidFill>
            <a:miter/>
          </a:ln>
        </p:spPr>
        <p:txBody>
          <a:bodyPr lIns="45719" rIns="45719"/>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484" name="Title 1"/>
          <p:cNvSpPr txBox="1">
            <a:spLocks noGrp="1"/>
          </p:cNvSpPr>
          <p:nvPr>
            <p:ph type="title"/>
          </p:nvPr>
        </p:nvSpPr>
        <p:spPr>
          <a:xfrm>
            <a:off x="838200" y="365125"/>
            <a:ext cx="10515600" cy="1325563"/>
          </a:xfrm>
          <a:prstGeom prst="rect">
            <a:avLst/>
          </a:prstGeom>
        </p:spPr>
        <p:txBody>
          <a:bodyPr/>
          <a:lstStyle/>
          <a:p>
            <a:pPr>
              <a:defRPr>
                <a:latin typeface="Arial"/>
                <a:ea typeface="Arial"/>
                <a:cs typeface="Arial"/>
                <a:sym typeface="Arial"/>
              </a:defRPr>
            </a:pPr>
            <a:r>
              <a:rPr>
                <a:solidFill>
                  <a:schemeClr val="tx1"/>
                </a:solidFill>
              </a:rPr>
              <a:t>1.3 Aspiration: see the future you</a:t>
            </a:r>
          </a:p>
        </p:txBody>
      </p:sp>
      <p:sp>
        <p:nvSpPr>
          <p:cNvPr id="485" name="Content Placeholder 2"/>
          <p:cNvSpPr txBox="1">
            <a:spLocks noGrp="1"/>
          </p:cNvSpPr>
          <p:nvPr>
            <p:ph type="body" sz="half" idx="1"/>
          </p:nvPr>
        </p:nvSpPr>
        <p:spPr>
          <a:xfrm>
            <a:off x="6476827" y="1720474"/>
            <a:ext cx="5131080" cy="4351338"/>
          </a:xfrm>
          <a:prstGeom prst="rect">
            <a:avLst/>
          </a:prstGeom>
        </p:spPr>
        <p:txBody>
          <a:bodyPr/>
          <a:lstStyle/>
          <a:p>
            <a:pPr marL="0" indent="0">
              <a:buSzTx/>
              <a:buNone/>
              <a:defRPr>
                <a:latin typeface="Arial"/>
                <a:ea typeface="Arial"/>
                <a:cs typeface="Arial"/>
                <a:sym typeface="Arial"/>
              </a:defRPr>
            </a:pPr>
            <a:r>
              <a:rPr>
                <a:solidFill>
                  <a:schemeClr val="tx1"/>
                </a:solidFill>
              </a:rPr>
              <a:t>Your aspirations are your hopes for the future.</a:t>
            </a:r>
          </a:p>
          <a:p>
            <a:pPr marL="0" indent="0">
              <a:buSzTx/>
              <a:buNone/>
              <a:defRPr>
                <a:latin typeface="Arial"/>
                <a:ea typeface="Arial"/>
                <a:cs typeface="Arial"/>
                <a:sym typeface="Arial"/>
              </a:defRPr>
            </a:pPr>
            <a:endParaRPr>
              <a:solidFill>
                <a:schemeClr val="tx1"/>
              </a:solidFill>
            </a:endParaRPr>
          </a:p>
          <a:p>
            <a:pPr marL="0" indent="0">
              <a:buSzTx/>
              <a:buNone/>
              <a:defRPr>
                <a:latin typeface="Arial"/>
                <a:ea typeface="Arial"/>
                <a:cs typeface="Arial"/>
                <a:sym typeface="Arial"/>
              </a:defRPr>
            </a:pPr>
            <a:r>
              <a:rPr>
                <a:solidFill>
                  <a:schemeClr val="tx1"/>
                </a:solidFill>
              </a:rPr>
              <a:t>What does the future you look and sound like?</a:t>
            </a:r>
          </a:p>
          <a:p>
            <a:pPr marL="0" indent="0">
              <a:buSzTx/>
              <a:buNone/>
              <a:defRPr>
                <a:latin typeface="Arial"/>
                <a:ea typeface="Arial"/>
                <a:cs typeface="Arial"/>
                <a:sym typeface="Arial"/>
              </a:defRPr>
            </a:pPr>
            <a:endParaRPr>
              <a:solidFill>
                <a:schemeClr val="tx1"/>
              </a:solidFill>
            </a:endParaRPr>
          </a:p>
          <a:p>
            <a:pPr marL="0" indent="0">
              <a:buSzTx/>
              <a:buNone/>
              <a:defRPr>
                <a:solidFill>
                  <a:srgbClr val="000000"/>
                </a:solidFill>
                <a:latin typeface="Arial"/>
                <a:ea typeface="Arial"/>
                <a:cs typeface="Arial"/>
                <a:sym typeface="Arial"/>
              </a:defRPr>
            </a:pPr>
            <a:r>
              <a:rPr>
                <a:solidFill>
                  <a:schemeClr val="tx1"/>
                </a:solidFill>
              </a:rPr>
              <a:t>Where are you and what are you doing?</a:t>
            </a:r>
          </a:p>
        </p:txBody>
      </p:sp>
      <p:sp>
        <p:nvSpPr>
          <p:cNvPr id="486" name="Rounded Rectangle 9"/>
          <p:cNvSpPr/>
          <p:nvPr/>
        </p:nvSpPr>
        <p:spPr>
          <a:xfrm>
            <a:off x="802403" y="6300725"/>
            <a:ext cx="1245480" cy="1045567"/>
          </a:xfrm>
          <a:prstGeom prst="roundRect">
            <a:avLst>
              <a:gd name="adj" fmla="val 50000"/>
            </a:avLst>
          </a:prstGeom>
          <a:solidFill>
            <a:srgbClr val="00B050"/>
          </a:solidFill>
          <a:ln w="12700">
            <a:miter lim="400000"/>
          </a:ln>
        </p:spPr>
        <p:txBody>
          <a:bodyPr lIns="45719" rIns="45719" anchor="ctr"/>
          <a:lstStyle/>
          <a:p>
            <a:pPr algn="ctr">
              <a:defRPr>
                <a:solidFill>
                  <a:srgbClr val="FFFFFF"/>
                </a:solidFill>
              </a:defRPr>
            </a:pPr>
            <a:endParaRPr/>
          </a:p>
        </p:txBody>
      </p:sp>
      <p:sp>
        <p:nvSpPr>
          <p:cNvPr id="487" name="Rounded Rectangle 23"/>
          <p:cNvSpPr/>
          <p:nvPr/>
        </p:nvSpPr>
        <p:spPr>
          <a:xfrm>
            <a:off x="650000" y="6519554"/>
            <a:ext cx="440452" cy="834068"/>
          </a:xfrm>
          <a:prstGeom prst="roundRect">
            <a:avLst>
              <a:gd name="adj" fmla="val 50000"/>
            </a:avLst>
          </a:prstGeom>
          <a:solidFill>
            <a:srgbClr val="00B050"/>
          </a:solidFill>
          <a:ln w="12700">
            <a:miter lim="400000"/>
          </a:ln>
        </p:spPr>
        <p:txBody>
          <a:bodyPr lIns="45719" rIns="45719" anchor="ctr"/>
          <a:lstStyle/>
          <a:p>
            <a:pPr algn="ctr">
              <a:defRPr>
                <a:solidFill>
                  <a:srgbClr val="FFFFFF"/>
                </a:solidFill>
              </a:defRPr>
            </a:pPr>
            <a:endParaRPr/>
          </a:p>
        </p:txBody>
      </p:sp>
      <p:sp>
        <p:nvSpPr>
          <p:cNvPr id="488" name="Rounded Rectangle 24"/>
          <p:cNvSpPr/>
          <p:nvPr/>
        </p:nvSpPr>
        <p:spPr>
          <a:xfrm>
            <a:off x="1778224" y="6510959"/>
            <a:ext cx="440452" cy="834068"/>
          </a:xfrm>
          <a:prstGeom prst="roundRect">
            <a:avLst>
              <a:gd name="adj" fmla="val 50000"/>
            </a:avLst>
          </a:prstGeom>
          <a:solidFill>
            <a:srgbClr val="00B050"/>
          </a:solidFill>
          <a:ln w="12700">
            <a:miter lim="400000"/>
          </a:ln>
        </p:spPr>
        <p:txBody>
          <a:bodyPr lIns="45719" rIns="45719" anchor="ctr"/>
          <a:lstStyle/>
          <a:p>
            <a:pPr algn="ctr">
              <a:defRPr>
                <a:solidFill>
                  <a:srgbClr val="FFFFFF"/>
                </a:solidFill>
              </a:defRPr>
            </a:pPr>
            <a:endParaRPr/>
          </a:p>
        </p:txBody>
      </p:sp>
      <p:grpSp>
        <p:nvGrpSpPr>
          <p:cNvPr id="539" name="Group 11"/>
          <p:cNvGrpSpPr/>
          <p:nvPr/>
        </p:nvGrpSpPr>
        <p:grpSpPr>
          <a:xfrm>
            <a:off x="374909" y="1711136"/>
            <a:ext cx="4974031" cy="4977446"/>
            <a:chOff x="0" y="0"/>
            <a:chExt cx="4974030" cy="4977444"/>
          </a:xfrm>
        </p:grpSpPr>
        <p:sp>
          <p:nvSpPr>
            <p:cNvPr id="489" name="Rounded Rectangle 10"/>
            <p:cNvSpPr/>
            <p:nvPr/>
          </p:nvSpPr>
          <p:spPr>
            <a:xfrm>
              <a:off x="822291" y="4143377"/>
              <a:ext cx="480848" cy="834068"/>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90" name="Oval 3"/>
            <p:cNvSpPr/>
            <p:nvPr/>
          </p:nvSpPr>
          <p:spPr>
            <a:xfrm rot="20476831">
              <a:off x="1058910" y="3714726"/>
              <a:ext cx="663475"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91" name="Oval 4"/>
            <p:cNvSpPr/>
            <p:nvPr/>
          </p:nvSpPr>
          <p:spPr>
            <a:xfrm rot="20476831">
              <a:off x="307268" y="3908360"/>
              <a:ext cx="663475"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92" name="Oval 5"/>
            <p:cNvSpPr/>
            <p:nvPr/>
          </p:nvSpPr>
          <p:spPr>
            <a:xfrm rot="20476831">
              <a:off x="182709" y="3589903"/>
              <a:ext cx="663475"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93" name="Oval 6"/>
            <p:cNvSpPr/>
            <p:nvPr/>
          </p:nvSpPr>
          <p:spPr>
            <a:xfrm rot="20476831">
              <a:off x="991149" y="3375587"/>
              <a:ext cx="663475"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94" name="Oval 7"/>
            <p:cNvSpPr/>
            <p:nvPr/>
          </p:nvSpPr>
          <p:spPr>
            <a:xfrm rot="20476831">
              <a:off x="157404" y="2921692"/>
              <a:ext cx="1245479" cy="1186199"/>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95" name="Rounded Rectangle 8"/>
            <p:cNvSpPr/>
            <p:nvPr/>
          </p:nvSpPr>
          <p:spPr>
            <a:xfrm rot="4276831">
              <a:off x="860994" y="3291288"/>
              <a:ext cx="97225" cy="1145630"/>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96" name="Oval 14"/>
            <p:cNvSpPr/>
            <p:nvPr/>
          </p:nvSpPr>
          <p:spPr>
            <a:xfrm rot="20476831">
              <a:off x="716891" y="4032735"/>
              <a:ext cx="693683" cy="67266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97" name="Freeform 30"/>
            <p:cNvSpPr/>
            <p:nvPr/>
          </p:nvSpPr>
          <p:spPr>
            <a:xfrm>
              <a:off x="403382" y="3302506"/>
              <a:ext cx="1123213" cy="1505913"/>
            </a:xfrm>
            <a:custGeom>
              <a:avLst/>
              <a:gdLst/>
              <a:ahLst/>
              <a:cxnLst>
                <a:cxn ang="0">
                  <a:pos x="wd2" y="hd2"/>
                </a:cxn>
                <a:cxn ang="5400000">
                  <a:pos x="wd2" y="hd2"/>
                </a:cxn>
                <a:cxn ang="10800000">
                  <a:pos x="wd2" y="hd2"/>
                </a:cxn>
                <a:cxn ang="16200000">
                  <a:pos x="wd2" y="hd2"/>
                </a:cxn>
              </a:cxnLst>
              <a:rect l="0" t="0" r="r" b="b"/>
              <a:pathLst>
                <a:path w="19579" h="20766" extrusionOk="0">
                  <a:moveTo>
                    <a:pt x="12286" y="13239"/>
                  </a:moveTo>
                  <a:cubicBezTo>
                    <a:pt x="11307" y="13239"/>
                    <a:pt x="10515" y="13877"/>
                    <a:pt x="10515" y="14665"/>
                  </a:cubicBezTo>
                  <a:cubicBezTo>
                    <a:pt x="10515" y="15452"/>
                    <a:pt x="11307" y="16091"/>
                    <a:pt x="12286" y="16091"/>
                  </a:cubicBezTo>
                  <a:cubicBezTo>
                    <a:pt x="13264" y="16091"/>
                    <a:pt x="14057" y="15452"/>
                    <a:pt x="14057" y="14665"/>
                  </a:cubicBezTo>
                  <a:cubicBezTo>
                    <a:pt x="14057" y="13877"/>
                    <a:pt x="13264" y="13239"/>
                    <a:pt x="12286" y="13239"/>
                  </a:cubicBezTo>
                  <a:close/>
                  <a:moveTo>
                    <a:pt x="8326" y="9"/>
                  </a:moveTo>
                  <a:cubicBezTo>
                    <a:pt x="11401" y="139"/>
                    <a:pt x="14227" y="1694"/>
                    <a:pt x="15338" y="4130"/>
                  </a:cubicBezTo>
                  <a:cubicBezTo>
                    <a:pt x="16595" y="6883"/>
                    <a:pt x="17851" y="9636"/>
                    <a:pt x="19108" y="12389"/>
                  </a:cubicBezTo>
                  <a:cubicBezTo>
                    <a:pt x="20590" y="15637"/>
                    <a:pt x="18464" y="19220"/>
                    <a:pt x="14359" y="20393"/>
                  </a:cubicBezTo>
                  <a:lnTo>
                    <a:pt x="14359" y="20392"/>
                  </a:lnTo>
                  <a:cubicBezTo>
                    <a:pt x="10253" y="21565"/>
                    <a:pt x="5724" y="19883"/>
                    <a:pt x="4242" y="16635"/>
                  </a:cubicBezTo>
                  <a:lnTo>
                    <a:pt x="472" y="8376"/>
                  </a:lnTo>
                  <a:cubicBezTo>
                    <a:pt x="-1010" y="5129"/>
                    <a:pt x="1116" y="1545"/>
                    <a:pt x="5221" y="373"/>
                  </a:cubicBezTo>
                  <a:cubicBezTo>
                    <a:pt x="6248" y="80"/>
                    <a:pt x="7301" y="-35"/>
                    <a:pt x="8326" y="9"/>
                  </a:cubicBezTo>
                  <a:close/>
                </a:path>
              </a:pathLst>
            </a:custGeom>
            <a:solidFill>
              <a:srgbClr val="F8CBA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98" name="Rounded Rectangle 16"/>
            <p:cNvSpPr/>
            <p:nvPr/>
          </p:nvSpPr>
          <p:spPr>
            <a:xfrm rot="20476831">
              <a:off x="856477" y="3687685"/>
              <a:ext cx="99849" cy="399394"/>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99" name="Rounded Rectangle 17"/>
            <p:cNvSpPr/>
            <p:nvPr/>
          </p:nvSpPr>
          <p:spPr>
            <a:xfrm rot="20476831">
              <a:off x="577950" y="3720919"/>
              <a:ext cx="99849" cy="97224"/>
            </a:xfrm>
            <a:prstGeom prst="roundRect">
              <a:avLst>
                <a:gd name="adj" fmla="val 50000"/>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00" name="Rounded Rectangle 18"/>
            <p:cNvSpPr/>
            <p:nvPr/>
          </p:nvSpPr>
          <p:spPr>
            <a:xfrm rot="20476831">
              <a:off x="992742" y="3585915"/>
              <a:ext cx="99849" cy="97224"/>
            </a:xfrm>
            <a:prstGeom prst="roundRect">
              <a:avLst>
                <a:gd name="adj" fmla="val 50000"/>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01" name="Oval 19"/>
            <p:cNvSpPr/>
            <p:nvPr/>
          </p:nvSpPr>
          <p:spPr>
            <a:xfrm rot="20476831">
              <a:off x="95510" y="3390840"/>
              <a:ext cx="465088" cy="428779"/>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02" name="Oval 20"/>
            <p:cNvSpPr/>
            <p:nvPr/>
          </p:nvSpPr>
          <p:spPr>
            <a:xfrm rot="20476831">
              <a:off x="1051229" y="3183994"/>
              <a:ext cx="465089" cy="428779"/>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03" name="Oval 21"/>
            <p:cNvSpPr/>
            <p:nvPr/>
          </p:nvSpPr>
          <p:spPr>
            <a:xfrm rot="20476831">
              <a:off x="107216" y="2898792"/>
              <a:ext cx="663475"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04" name="Oval 22"/>
            <p:cNvSpPr/>
            <p:nvPr/>
          </p:nvSpPr>
          <p:spPr>
            <a:xfrm rot="20476831">
              <a:off x="630703" y="2848153"/>
              <a:ext cx="663475"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05" name="Rounded Rectangle 31"/>
            <p:cNvSpPr/>
            <p:nvPr/>
          </p:nvSpPr>
          <p:spPr>
            <a:xfrm>
              <a:off x="740380" y="1399798"/>
              <a:ext cx="4233651" cy="730041"/>
            </a:xfrm>
            <a:prstGeom prst="roundRect">
              <a:avLst>
                <a:gd name="adj" fmla="val 50000"/>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06" name="Rounded Rectangle 32"/>
            <p:cNvSpPr/>
            <p:nvPr/>
          </p:nvSpPr>
          <p:spPr>
            <a:xfrm>
              <a:off x="1076709" y="700119"/>
              <a:ext cx="3193385" cy="730041"/>
            </a:xfrm>
            <a:prstGeom prst="roundRect">
              <a:avLst>
                <a:gd name="adj" fmla="val 50000"/>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07" name="Rounded Rectangle 33"/>
            <p:cNvSpPr/>
            <p:nvPr/>
          </p:nvSpPr>
          <p:spPr>
            <a:xfrm>
              <a:off x="1290037" y="2104645"/>
              <a:ext cx="3193385" cy="730041"/>
            </a:xfrm>
            <a:prstGeom prst="roundRect">
              <a:avLst>
                <a:gd name="adj" fmla="val 50000"/>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08" name="Rounded Rectangle 34"/>
            <p:cNvSpPr/>
            <p:nvPr/>
          </p:nvSpPr>
          <p:spPr>
            <a:xfrm>
              <a:off x="1324551" y="2929475"/>
              <a:ext cx="379680" cy="364177"/>
            </a:xfrm>
            <a:prstGeom prst="roundRect">
              <a:avLst>
                <a:gd name="adj" fmla="val 50000"/>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09" name="Rounded Rectangle 35"/>
            <p:cNvSpPr/>
            <p:nvPr/>
          </p:nvSpPr>
          <p:spPr>
            <a:xfrm>
              <a:off x="1046440" y="3286906"/>
              <a:ext cx="245847" cy="242190"/>
            </a:xfrm>
            <a:prstGeom prst="roundRect">
              <a:avLst>
                <a:gd name="adj" fmla="val 50000"/>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10" name="Rounded Rectangle 36"/>
            <p:cNvSpPr/>
            <p:nvPr/>
          </p:nvSpPr>
          <p:spPr>
            <a:xfrm>
              <a:off x="2025896" y="0"/>
              <a:ext cx="1692328" cy="730041"/>
            </a:xfrm>
            <a:prstGeom prst="roundRect">
              <a:avLst>
                <a:gd name="adj" fmla="val 50000"/>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nvGrpSpPr>
            <p:cNvPr id="533" name="Group 59"/>
            <p:cNvGrpSpPr/>
            <p:nvPr/>
          </p:nvGrpSpPr>
          <p:grpSpPr>
            <a:xfrm>
              <a:off x="2312359" y="864789"/>
              <a:ext cx="1013492" cy="1885033"/>
              <a:chOff x="0" y="0"/>
              <a:chExt cx="1013490" cy="1885031"/>
            </a:xfrm>
          </p:grpSpPr>
          <p:sp>
            <p:nvSpPr>
              <p:cNvPr id="511" name="Oval 37"/>
              <p:cNvSpPr/>
              <p:nvPr/>
            </p:nvSpPr>
            <p:spPr>
              <a:xfrm>
                <a:off x="556357" y="695569"/>
                <a:ext cx="428301" cy="464873"/>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12" name="Oval 38"/>
              <p:cNvSpPr/>
              <p:nvPr/>
            </p:nvSpPr>
            <p:spPr>
              <a:xfrm>
                <a:off x="56694" y="658257"/>
                <a:ext cx="428301" cy="464873"/>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13" name="Oval 39"/>
              <p:cNvSpPr/>
              <p:nvPr/>
            </p:nvSpPr>
            <p:spPr>
              <a:xfrm>
                <a:off x="46516" y="437893"/>
                <a:ext cx="428301" cy="464873"/>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14" name="Oval 40"/>
              <p:cNvSpPr/>
              <p:nvPr/>
            </p:nvSpPr>
            <p:spPr>
              <a:xfrm>
                <a:off x="585190" y="474328"/>
                <a:ext cx="428301" cy="464873"/>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15" name="Oval 41"/>
              <p:cNvSpPr/>
              <p:nvPr/>
            </p:nvSpPr>
            <p:spPr>
              <a:xfrm>
                <a:off x="111314" y="76687"/>
                <a:ext cx="804005" cy="765239"/>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16" name="Rounded Rectangle 42"/>
              <p:cNvSpPr/>
              <p:nvPr/>
            </p:nvSpPr>
            <p:spPr>
              <a:xfrm rot="5400000">
                <a:off x="488741" y="329763"/>
                <a:ext cx="62722" cy="739549"/>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17" name="Rounded Rectangle 43"/>
              <p:cNvSpPr/>
              <p:nvPr/>
            </p:nvSpPr>
            <p:spPr>
              <a:xfrm>
                <a:off x="98382" y="1205788"/>
                <a:ext cx="804006" cy="674515"/>
              </a:xfrm>
              <a:prstGeom prst="roundRect">
                <a:avLst>
                  <a:gd name="adj" fmla="val 50000"/>
                </a:avLst>
              </a:prstGeom>
              <a:solidFill>
                <a:srgbClr val="00B05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18" name="Rounded Rectangle 44"/>
              <p:cNvSpPr/>
              <p:nvPr/>
            </p:nvSpPr>
            <p:spPr>
              <a:xfrm>
                <a:off x="353239" y="917929"/>
                <a:ext cx="310407" cy="538073"/>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nvGrpSpPr>
              <p:cNvPr id="523" name="Group 45"/>
              <p:cNvGrpSpPr/>
              <p:nvPr/>
            </p:nvGrpSpPr>
            <p:grpSpPr>
              <a:xfrm>
                <a:off x="116005" y="204970"/>
                <a:ext cx="813252" cy="1107473"/>
                <a:chOff x="0" y="0"/>
                <a:chExt cx="813251" cy="1107472"/>
              </a:xfrm>
            </p:grpSpPr>
            <p:grpSp>
              <p:nvGrpSpPr>
                <p:cNvPr id="521" name="Group 46"/>
                <p:cNvGrpSpPr/>
                <p:nvPr/>
              </p:nvGrpSpPr>
              <p:grpSpPr>
                <a:xfrm>
                  <a:off x="169810" y="618032"/>
                  <a:ext cx="447799" cy="489441"/>
                  <a:chOff x="0" y="0"/>
                  <a:chExt cx="447797" cy="489439"/>
                </a:xfrm>
              </p:grpSpPr>
              <p:sp>
                <p:nvSpPr>
                  <p:cNvPr id="519" name="Oval 48"/>
                  <p:cNvSpPr/>
                  <p:nvPr/>
                </p:nvSpPr>
                <p:spPr>
                  <a:xfrm>
                    <a:off x="0" y="0"/>
                    <a:ext cx="447798" cy="433949"/>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20" name="Chord 49"/>
                  <p:cNvSpPr/>
                  <p:nvPr/>
                </p:nvSpPr>
                <p:spPr>
                  <a:xfrm rot="6769226">
                    <a:off x="112017" y="157148"/>
                    <a:ext cx="249108" cy="313418"/>
                  </a:xfrm>
                  <a:custGeom>
                    <a:avLst/>
                    <a:gdLst/>
                    <a:ahLst/>
                    <a:cxnLst>
                      <a:cxn ang="0">
                        <a:pos x="wd2" y="hd2"/>
                      </a:cxn>
                      <a:cxn ang="5400000">
                        <a:pos x="wd2" y="hd2"/>
                      </a:cxn>
                      <a:cxn ang="10800000">
                        <a:pos x="wd2" y="hd2"/>
                      </a:cxn>
                      <a:cxn ang="16200000">
                        <a:pos x="wd2" y="hd2"/>
                      </a:cxn>
                    </a:cxnLst>
                    <a:rect l="0" t="0" r="r" b="b"/>
                    <a:pathLst>
                      <a:path w="20307" h="20468" extrusionOk="0">
                        <a:moveTo>
                          <a:pt x="20307" y="17141"/>
                        </a:moveTo>
                        <a:cubicBezTo>
                          <a:pt x="15951" y="21312"/>
                          <a:pt x="8560" y="21600"/>
                          <a:pt x="3798" y="17785"/>
                        </a:cubicBezTo>
                        <a:cubicBezTo>
                          <a:pt x="-964" y="13971"/>
                          <a:pt x="-1293" y="7497"/>
                          <a:pt x="3063" y="3327"/>
                        </a:cubicBezTo>
                        <a:cubicBezTo>
                          <a:pt x="5276" y="1207"/>
                          <a:pt x="8405" y="0"/>
                          <a:pt x="11685" y="0"/>
                        </a:cubicBezTo>
                        <a:close/>
                      </a:path>
                    </a:pathLst>
                  </a:cu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522" name="Freeform 47"/>
                <p:cNvSpPr/>
                <p:nvPr/>
              </p:nvSpPr>
              <p:spPr>
                <a:xfrm rot="16756998">
                  <a:off x="-98195" y="221857"/>
                  <a:ext cx="1009641" cy="659012"/>
                </a:xfrm>
                <a:custGeom>
                  <a:avLst/>
                  <a:gdLst/>
                  <a:ahLst/>
                  <a:cxnLst>
                    <a:cxn ang="0">
                      <a:pos x="wd2" y="hd2"/>
                    </a:cxn>
                    <a:cxn ang="5400000">
                      <a:pos x="wd2" y="hd2"/>
                    </a:cxn>
                    <a:cxn ang="10800000">
                      <a:pos x="wd2" y="hd2"/>
                    </a:cxn>
                    <a:cxn ang="16200000">
                      <a:pos x="wd2" y="hd2"/>
                    </a:cxn>
                  </a:cxnLst>
                  <a:rect l="0" t="0" r="r" b="b"/>
                  <a:pathLst>
                    <a:path w="20683" h="20226" extrusionOk="0">
                      <a:moveTo>
                        <a:pt x="6976" y="6045"/>
                      </a:moveTo>
                      <a:cubicBezTo>
                        <a:pt x="5671" y="5935"/>
                        <a:pt x="4421" y="6779"/>
                        <a:pt x="3698" y="8257"/>
                      </a:cubicBezTo>
                      <a:cubicBezTo>
                        <a:pt x="2871" y="9948"/>
                        <a:pt x="2884" y="12152"/>
                        <a:pt x="3732" y="13824"/>
                      </a:cubicBezTo>
                      <a:cubicBezTo>
                        <a:pt x="4472" y="15283"/>
                        <a:pt x="5728" y="16098"/>
                        <a:pt x="7029" y="15963"/>
                      </a:cubicBezTo>
                      <a:cubicBezTo>
                        <a:pt x="7011" y="12657"/>
                        <a:pt x="6994" y="9351"/>
                        <a:pt x="6976" y="6045"/>
                      </a:cubicBezTo>
                      <a:close/>
                      <a:moveTo>
                        <a:pt x="20604" y="7598"/>
                      </a:moveTo>
                      <a:cubicBezTo>
                        <a:pt x="21142" y="12536"/>
                        <a:pt x="18909" y="17192"/>
                        <a:pt x="15615" y="17999"/>
                      </a:cubicBezTo>
                      <a:lnTo>
                        <a:pt x="7018" y="20106"/>
                      </a:lnTo>
                      <a:cubicBezTo>
                        <a:pt x="3725" y="20913"/>
                        <a:pt x="619" y="17565"/>
                        <a:pt x="80" y="12628"/>
                      </a:cubicBezTo>
                      <a:cubicBezTo>
                        <a:pt x="-458" y="7690"/>
                        <a:pt x="1775" y="3034"/>
                        <a:pt x="5069" y="2227"/>
                      </a:cubicBezTo>
                      <a:lnTo>
                        <a:pt x="13666" y="120"/>
                      </a:lnTo>
                      <a:cubicBezTo>
                        <a:pt x="16959" y="-687"/>
                        <a:pt x="20065" y="2661"/>
                        <a:pt x="20604" y="7598"/>
                      </a:cubicBezTo>
                      <a:close/>
                    </a:path>
                  </a:pathLst>
                </a:custGeom>
                <a:solidFill>
                  <a:srgbClr val="F8CBA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524" name="Rounded Rectangle 50"/>
              <p:cNvSpPr/>
              <p:nvPr/>
            </p:nvSpPr>
            <p:spPr>
              <a:xfrm>
                <a:off x="481091" y="584269"/>
                <a:ext cx="64457" cy="257657"/>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25" name="Rounded Rectangle 51"/>
              <p:cNvSpPr/>
              <p:nvPr/>
            </p:nvSpPr>
            <p:spPr>
              <a:xfrm>
                <a:off x="335218" y="601222"/>
                <a:ext cx="64456" cy="62721"/>
              </a:xfrm>
              <a:prstGeom prst="roundRect">
                <a:avLst>
                  <a:gd name="adj" fmla="val 50000"/>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26" name="Rounded Rectangle 52"/>
              <p:cNvSpPr/>
              <p:nvPr/>
            </p:nvSpPr>
            <p:spPr>
              <a:xfrm>
                <a:off x="616788" y="604615"/>
                <a:ext cx="64456" cy="62721"/>
              </a:xfrm>
              <a:prstGeom prst="roundRect">
                <a:avLst>
                  <a:gd name="adj" fmla="val 50000"/>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27" name="Oval 53"/>
              <p:cNvSpPr/>
              <p:nvPr/>
            </p:nvSpPr>
            <p:spPr>
              <a:xfrm>
                <a:off x="68061" y="282656"/>
                <a:ext cx="300235" cy="276613"/>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28" name="Oval 54"/>
              <p:cNvSpPr/>
              <p:nvPr/>
            </p:nvSpPr>
            <p:spPr>
              <a:xfrm>
                <a:off x="695233" y="354148"/>
                <a:ext cx="300235" cy="276613"/>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29" name="Oval 55"/>
              <p:cNvSpPr/>
              <p:nvPr/>
            </p:nvSpPr>
            <p:spPr>
              <a:xfrm>
                <a:off x="143542" y="0"/>
                <a:ext cx="428301" cy="464873"/>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30" name="Oval 56"/>
              <p:cNvSpPr/>
              <p:nvPr/>
            </p:nvSpPr>
            <p:spPr>
              <a:xfrm>
                <a:off x="474089" y="77443"/>
                <a:ext cx="428301" cy="464873"/>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31" name="Rounded Rectangle 57"/>
              <p:cNvSpPr/>
              <p:nvPr/>
            </p:nvSpPr>
            <p:spPr>
              <a:xfrm>
                <a:off x="0" y="1346959"/>
                <a:ext cx="284329" cy="538074"/>
              </a:xfrm>
              <a:prstGeom prst="roundRect">
                <a:avLst>
                  <a:gd name="adj" fmla="val 50000"/>
                </a:avLst>
              </a:prstGeom>
              <a:solidFill>
                <a:srgbClr val="00B05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32" name="Rounded Rectangle 58"/>
              <p:cNvSpPr/>
              <p:nvPr/>
            </p:nvSpPr>
            <p:spPr>
              <a:xfrm>
                <a:off x="728312" y="1341414"/>
                <a:ext cx="284329" cy="538073"/>
              </a:xfrm>
              <a:prstGeom prst="roundRect">
                <a:avLst>
                  <a:gd name="adj" fmla="val 50000"/>
                </a:avLst>
              </a:prstGeom>
              <a:solidFill>
                <a:srgbClr val="00B05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534" name="Rounded Rectangle 60"/>
            <p:cNvSpPr/>
            <p:nvPr/>
          </p:nvSpPr>
          <p:spPr>
            <a:xfrm>
              <a:off x="1467721" y="2470627"/>
              <a:ext cx="2640354" cy="338823"/>
            </a:xfrm>
            <a:prstGeom prst="roundRect">
              <a:avLst>
                <a:gd name="adj" fmla="val 50000"/>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nvGrpSpPr>
            <p:cNvPr id="538" name="Group 67"/>
            <p:cNvGrpSpPr/>
            <p:nvPr/>
          </p:nvGrpSpPr>
          <p:grpSpPr>
            <a:xfrm>
              <a:off x="1696645" y="1631173"/>
              <a:ext cx="829222" cy="831287"/>
              <a:chOff x="0" y="0"/>
              <a:chExt cx="829220" cy="831285"/>
            </a:xfrm>
          </p:grpSpPr>
          <p:sp>
            <p:nvSpPr>
              <p:cNvPr id="535" name="Rounded Rectangle 62"/>
              <p:cNvSpPr/>
              <p:nvPr/>
            </p:nvSpPr>
            <p:spPr>
              <a:xfrm rot="5400000">
                <a:off x="363553" y="365618"/>
                <a:ext cx="266323" cy="665014"/>
              </a:xfrm>
              <a:prstGeom prst="roundRect">
                <a:avLst>
                  <a:gd name="adj" fmla="val 50000"/>
                </a:avLst>
              </a:prstGeom>
              <a:solidFill>
                <a:srgbClr val="00B05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36" name="Rounded Rectangle 63"/>
              <p:cNvSpPr/>
              <p:nvPr/>
            </p:nvSpPr>
            <p:spPr>
              <a:xfrm rot="9963481">
                <a:off x="108946" y="147759"/>
                <a:ext cx="237710" cy="622019"/>
              </a:xfrm>
              <a:prstGeom prst="roundRect">
                <a:avLst>
                  <a:gd name="adj" fmla="val 50000"/>
                </a:avLst>
              </a:prstGeom>
              <a:solidFill>
                <a:srgbClr val="00B05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37" name="Rounded Rectangle 65"/>
              <p:cNvSpPr/>
              <p:nvPr/>
            </p:nvSpPr>
            <p:spPr>
              <a:xfrm rot="9963481">
                <a:off x="33734" y="24083"/>
                <a:ext cx="237710" cy="309095"/>
              </a:xfrm>
              <a:prstGeom prst="roundRect">
                <a:avLst>
                  <a:gd name="adj" fmla="val 50000"/>
                </a:avLst>
              </a:prstGeom>
              <a:solidFill>
                <a:srgbClr val="F8CBA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543" name="Title 1"/>
          <p:cNvSpPr txBox="1">
            <a:spLocks noGrp="1"/>
          </p:cNvSpPr>
          <p:nvPr>
            <p:ph type="title"/>
          </p:nvPr>
        </p:nvSpPr>
        <p:spPr>
          <a:xfrm>
            <a:off x="838200" y="365125"/>
            <a:ext cx="10515600" cy="1325563"/>
          </a:xfrm>
          <a:prstGeom prst="rect">
            <a:avLst/>
          </a:prstGeom>
        </p:spPr>
        <p:txBody>
          <a:bodyPr/>
          <a:lstStyle/>
          <a:p>
            <a:pPr>
              <a:defRPr>
                <a:latin typeface="Arial"/>
                <a:ea typeface="Arial"/>
                <a:cs typeface="Arial"/>
                <a:sym typeface="Arial"/>
              </a:defRPr>
            </a:pPr>
            <a:r>
              <a:rPr>
                <a:solidFill>
                  <a:schemeClr val="tx1"/>
                </a:solidFill>
              </a:rPr>
              <a:t>1.3 Aspiration: see the future you</a:t>
            </a:r>
          </a:p>
        </p:txBody>
      </p:sp>
      <p:sp>
        <p:nvSpPr>
          <p:cNvPr id="544" name="Content Placeholder 2"/>
          <p:cNvSpPr txBox="1">
            <a:spLocks noGrp="1"/>
          </p:cNvSpPr>
          <p:nvPr>
            <p:ph type="body" idx="1"/>
          </p:nvPr>
        </p:nvSpPr>
        <p:spPr>
          <a:xfrm>
            <a:off x="838200" y="1825625"/>
            <a:ext cx="10515600" cy="4351338"/>
          </a:xfrm>
          <a:prstGeom prst="rect">
            <a:avLst/>
          </a:prstGeom>
        </p:spPr>
        <p:txBody>
          <a:bodyPr/>
          <a:lstStyle/>
          <a:p>
            <a:pPr marL="0" indent="0">
              <a:lnSpc>
                <a:spcPct val="81000"/>
              </a:lnSpc>
              <a:buSzTx/>
              <a:buNone/>
              <a:defRPr>
                <a:latin typeface="Arial"/>
                <a:ea typeface="Arial"/>
                <a:cs typeface="Arial"/>
                <a:sym typeface="Arial"/>
              </a:defRPr>
            </a:pPr>
            <a:r>
              <a:rPr dirty="0">
                <a:solidFill>
                  <a:schemeClr val="tx1"/>
                </a:solidFill>
              </a:rPr>
              <a:t>Imagine the ‘future you’ in as much detail as possible. Where are you? What are you doing? What do you look and sound like?</a:t>
            </a:r>
          </a:p>
          <a:p>
            <a:pPr marL="0" indent="0">
              <a:lnSpc>
                <a:spcPct val="81000"/>
              </a:lnSpc>
              <a:buSzTx/>
              <a:buNone/>
              <a:defRPr>
                <a:solidFill>
                  <a:srgbClr val="000000"/>
                </a:solidFill>
                <a:latin typeface="Arial"/>
                <a:ea typeface="Arial"/>
                <a:cs typeface="Arial"/>
                <a:sym typeface="Arial"/>
              </a:defRPr>
            </a:pPr>
            <a:endParaRPr dirty="0">
              <a:solidFill>
                <a:schemeClr val="tx1"/>
              </a:solidFill>
            </a:endParaRPr>
          </a:p>
          <a:p>
            <a:pPr marL="0" indent="0">
              <a:lnSpc>
                <a:spcPct val="81000"/>
              </a:lnSpc>
              <a:buSzTx/>
              <a:buNone/>
              <a:defRPr>
                <a:solidFill>
                  <a:srgbClr val="000000"/>
                </a:solidFill>
                <a:latin typeface="Arial"/>
                <a:ea typeface="Arial"/>
                <a:cs typeface="Arial"/>
                <a:sym typeface="Arial"/>
              </a:defRPr>
            </a:pPr>
            <a:r>
              <a:rPr u="sng" dirty="0">
                <a:solidFill>
                  <a:schemeClr val="tx1"/>
                </a:solidFill>
              </a:rPr>
              <a:t>Challenge</a:t>
            </a:r>
            <a:r>
              <a:rPr dirty="0">
                <a:solidFill>
                  <a:schemeClr val="tx1"/>
                </a:solidFill>
              </a:rPr>
              <a:t>: Think of some reasons why you want to be this version of you! Rate each reason from 1-5.</a:t>
            </a:r>
          </a:p>
          <a:p>
            <a:pPr marL="0" indent="0">
              <a:lnSpc>
                <a:spcPct val="81000"/>
              </a:lnSpc>
              <a:buSzTx/>
              <a:buNone/>
              <a:defRPr>
                <a:solidFill>
                  <a:srgbClr val="000000"/>
                </a:solidFill>
                <a:latin typeface="Arial"/>
                <a:ea typeface="Arial"/>
                <a:cs typeface="Arial"/>
                <a:sym typeface="Arial"/>
              </a:defRPr>
            </a:pPr>
            <a:endParaRPr dirty="0">
              <a:solidFill>
                <a:schemeClr val="tx1"/>
              </a:solidFill>
            </a:endParaRPr>
          </a:p>
          <a:p>
            <a:pPr marL="0" indent="0">
              <a:lnSpc>
                <a:spcPct val="81000"/>
              </a:lnSpc>
              <a:buSzTx/>
              <a:buNone/>
              <a:defRPr>
                <a:solidFill>
                  <a:srgbClr val="000000"/>
                </a:solidFill>
                <a:latin typeface="Arial"/>
                <a:ea typeface="Arial"/>
                <a:cs typeface="Arial"/>
                <a:sym typeface="Arial"/>
              </a:defRPr>
            </a:pPr>
            <a:r>
              <a:rPr u="sng" dirty="0">
                <a:solidFill>
                  <a:schemeClr val="tx1"/>
                </a:solidFill>
              </a:rPr>
              <a:t>Extra challenge</a:t>
            </a:r>
            <a:r>
              <a:rPr dirty="0">
                <a:solidFill>
                  <a:schemeClr val="tx1"/>
                </a:solidFill>
              </a:rPr>
              <a:t>: Keep finding new ‘reasons why’ until you can rate them a 5. If you can’t, think of a different ‘future you’.</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 name="Title 1"/>
          <p:cNvSpPr txBox="1">
            <a:spLocks noGrp="1"/>
          </p:cNvSpPr>
          <p:nvPr>
            <p:ph type="title"/>
          </p:nvPr>
        </p:nvSpPr>
        <p:spPr>
          <a:xfrm>
            <a:off x="638694" y="315249"/>
            <a:ext cx="10515601" cy="1325563"/>
          </a:xfrm>
          <a:prstGeom prst="rect">
            <a:avLst/>
          </a:prstGeom>
        </p:spPr>
        <p:txBody>
          <a:bodyPr/>
          <a:lstStyle/>
          <a:p>
            <a:r>
              <a:t>1.3 Aspiration: see the future you</a:t>
            </a:r>
          </a:p>
        </p:txBody>
      </p:sp>
      <p:sp>
        <p:nvSpPr>
          <p:cNvPr id="549" name="TextBox 3"/>
          <p:cNvSpPr txBox="1"/>
          <p:nvPr/>
        </p:nvSpPr>
        <p:spPr>
          <a:xfrm>
            <a:off x="9433560" y="59471"/>
            <a:ext cx="3352801" cy="2946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400"/>
            </a:lvl1pPr>
          </a:lstStyle>
          <a:p>
            <a:r>
              <a:t>Name: ______________________</a:t>
            </a:r>
          </a:p>
        </p:txBody>
      </p:sp>
      <p:grpSp>
        <p:nvGrpSpPr>
          <p:cNvPr id="552" name="Rectangle 5"/>
          <p:cNvGrpSpPr/>
          <p:nvPr/>
        </p:nvGrpSpPr>
        <p:grpSpPr>
          <a:xfrm>
            <a:off x="460580" y="1452281"/>
            <a:ext cx="3415555" cy="3307979"/>
            <a:chOff x="0" y="0"/>
            <a:chExt cx="3415553" cy="3307977"/>
          </a:xfrm>
        </p:grpSpPr>
        <p:sp>
          <p:nvSpPr>
            <p:cNvPr id="550" name="Rectangle"/>
            <p:cNvSpPr/>
            <p:nvPr/>
          </p:nvSpPr>
          <p:spPr>
            <a:xfrm>
              <a:off x="-1" y="-1"/>
              <a:ext cx="3415555" cy="3307979"/>
            </a:xfrm>
            <a:prstGeom prst="rect">
              <a:avLst/>
            </a:prstGeom>
            <a:noFill/>
            <a:ln w="12700" cap="flat">
              <a:solidFill>
                <a:srgbClr val="000000"/>
              </a:solidFill>
              <a:prstDash val="solid"/>
              <a:miter lim="800000"/>
            </a:ln>
            <a:effectLst/>
          </p:spPr>
          <p:txBody>
            <a:bodyPr wrap="square" lIns="45719" tIns="45719" rIns="45719" bIns="45719" numCol="1" anchor="t">
              <a:noAutofit/>
            </a:bodyPr>
            <a:lstStyle/>
            <a:p>
              <a:pPr>
                <a:defRPr>
                  <a:solidFill>
                    <a:srgbClr val="FFFFFF"/>
                  </a:solidFill>
                </a:defRPr>
              </a:pPr>
              <a:endParaRPr/>
            </a:p>
          </p:txBody>
        </p:sp>
        <p:sp>
          <p:nvSpPr>
            <p:cNvPr id="551" name="What I’m doing:"/>
            <p:cNvSpPr txBox="1"/>
            <p:nvPr/>
          </p:nvSpPr>
          <p:spPr>
            <a:xfrm>
              <a:off x="52069" y="6349"/>
              <a:ext cx="3311415" cy="28882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400">
                  <a:latin typeface="Arial"/>
                  <a:ea typeface="Arial"/>
                  <a:cs typeface="Arial"/>
                  <a:sym typeface="Arial"/>
                </a:defRPr>
              </a:lvl1pPr>
            </a:lstStyle>
            <a:p>
              <a:r>
                <a:t>What I’m doing:</a:t>
              </a:r>
            </a:p>
          </p:txBody>
        </p:sp>
      </p:grpSp>
      <p:grpSp>
        <p:nvGrpSpPr>
          <p:cNvPr id="555" name="Rectangle 7"/>
          <p:cNvGrpSpPr/>
          <p:nvPr/>
        </p:nvGrpSpPr>
        <p:grpSpPr>
          <a:xfrm>
            <a:off x="4188717" y="1433138"/>
            <a:ext cx="3415555" cy="3307979"/>
            <a:chOff x="0" y="0"/>
            <a:chExt cx="3415553" cy="3307977"/>
          </a:xfrm>
        </p:grpSpPr>
        <p:sp>
          <p:nvSpPr>
            <p:cNvPr id="553" name="Rectangle"/>
            <p:cNvSpPr/>
            <p:nvPr/>
          </p:nvSpPr>
          <p:spPr>
            <a:xfrm>
              <a:off x="-1" y="-1"/>
              <a:ext cx="3415555" cy="3307979"/>
            </a:xfrm>
            <a:prstGeom prst="rect">
              <a:avLst/>
            </a:prstGeom>
            <a:noFill/>
            <a:ln w="12700" cap="flat">
              <a:solidFill>
                <a:srgbClr val="000000"/>
              </a:solidFill>
              <a:prstDash val="solid"/>
              <a:miter lim="800000"/>
            </a:ln>
            <a:effectLst/>
          </p:spPr>
          <p:txBody>
            <a:bodyPr wrap="square" lIns="45719" tIns="45719" rIns="45719" bIns="45719" numCol="1" anchor="t">
              <a:noAutofit/>
            </a:bodyPr>
            <a:lstStyle/>
            <a:p>
              <a:pPr>
                <a:defRPr sz="1400">
                  <a:latin typeface="Arial"/>
                  <a:ea typeface="Arial"/>
                  <a:cs typeface="Arial"/>
                  <a:sym typeface="Arial"/>
                </a:defRPr>
              </a:pPr>
              <a:endParaRPr/>
            </a:p>
          </p:txBody>
        </p:sp>
        <p:sp>
          <p:nvSpPr>
            <p:cNvPr id="554" name="How I look:…"/>
            <p:cNvSpPr txBox="1"/>
            <p:nvPr/>
          </p:nvSpPr>
          <p:spPr>
            <a:xfrm>
              <a:off x="52069" y="6349"/>
              <a:ext cx="3311415" cy="44247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p>
              <a:pPr>
                <a:defRPr sz="1400">
                  <a:latin typeface="Arial"/>
                  <a:ea typeface="Arial"/>
                  <a:cs typeface="Arial"/>
                  <a:sym typeface="Arial"/>
                </a:defRPr>
              </a:pPr>
              <a:r>
                <a:t>How I look:</a:t>
              </a:r>
              <a:endParaRPr>
                <a:solidFill>
                  <a:srgbClr val="FFFFFF"/>
                </a:solidFill>
              </a:endParaRPr>
            </a:p>
            <a:p>
              <a:pPr>
                <a:defRPr sz="1100">
                  <a:latin typeface="Arial"/>
                  <a:ea typeface="Arial"/>
                  <a:cs typeface="Arial"/>
                  <a:sym typeface="Arial"/>
                </a:defRPr>
              </a:pPr>
              <a:r>
                <a:t>(This does not mean things like shape or weight.)</a:t>
              </a:r>
            </a:p>
          </p:txBody>
        </p:sp>
      </p:grpSp>
      <p:grpSp>
        <p:nvGrpSpPr>
          <p:cNvPr id="558" name="Rectangle 8"/>
          <p:cNvGrpSpPr/>
          <p:nvPr/>
        </p:nvGrpSpPr>
        <p:grpSpPr>
          <a:xfrm>
            <a:off x="7936986" y="1433137"/>
            <a:ext cx="3415554" cy="3307979"/>
            <a:chOff x="0" y="0"/>
            <a:chExt cx="3415553" cy="3307977"/>
          </a:xfrm>
        </p:grpSpPr>
        <p:sp>
          <p:nvSpPr>
            <p:cNvPr id="556" name="Rectangle"/>
            <p:cNvSpPr/>
            <p:nvPr/>
          </p:nvSpPr>
          <p:spPr>
            <a:xfrm>
              <a:off x="-1" y="-1"/>
              <a:ext cx="3415555" cy="3307979"/>
            </a:xfrm>
            <a:prstGeom prst="rect">
              <a:avLst/>
            </a:prstGeom>
            <a:noFill/>
            <a:ln w="12700" cap="flat">
              <a:solidFill>
                <a:srgbClr val="000000"/>
              </a:solidFill>
              <a:prstDash val="solid"/>
              <a:miter lim="800000"/>
            </a:ln>
            <a:effectLst/>
          </p:spPr>
          <p:txBody>
            <a:bodyPr wrap="square" lIns="45719" tIns="45719" rIns="45719" bIns="45719" numCol="1" anchor="t">
              <a:noAutofit/>
            </a:bodyPr>
            <a:lstStyle/>
            <a:p>
              <a:pPr>
                <a:defRPr>
                  <a:solidFill>
                    <a:srgbClr val="FFFFFF"/>
                  </a:solidFill>
                </a:defRPr>
              </a:pPr>
              <a:endParaRPr/>
            </a:p>
          </p:txBody>
        </p:sp>
        <p:sp>
          <p:nvSpPr>
            <p:cNvPr id="557" name="How I sound:"/>
            <p:cNvSpPr txBox="1"/>
            <p:nvPr/>
          </p:nvSpPr>
          <p:spPr>
            <a:xfrm>
              <a:off x="52069" y="6349"/>
              <a:ext cx="3311415" cy="28882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400">
                  <a:latin typeface="Arial"/>
                  <a:ea typeface="Arial"/>
                  <a:cs typeface="Arial"/>
                  <a:sym typeface="Arial"/>
                </a:defRPr>
              </a:lvl1pPr>
            </a:lstStyle>
            <a:p>
              <a:r>
                <a:t>How I sound:</a:t>
              </a:r>
            </a:p>
          </p:txBody>
        </p:sp>
      </p:grpSp>
      <p:sp>
        <p:nvSpPr>
          <p:cNvPr id="559" name="TextBox 4"/>
          <p:cNvSpPr txBox="1"/>
          <p:nvPr/>
        </p:nvSpPr>
        <p:spPr>
          <a:xfrm>
            <a:off x="460580" y="4975411"/>
            <a:ext cx="7143692" cy="1631216"/>
          </a:xfrm>
          <a:prstGeom prst="rect">
            <a:avLst/>
          </a:prstGeom>
          <a:ln>
            <a:solidFill>
              <a:srgbClr val="000000"/>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1400">
                <a:latin typeface="Arial"/>
                <a:ea typeface="Arial"/>
                <a:cs typeface="Arial"/>
                <a:sym typeface="Arial"/>
              </a:defRPr>
            </a:pPr>
            <a:r>
              <a:rPr lang="en-GB" dirty="0"/>
              <a:t>Challenge: </a:t>
            </a:r>
            <a:r>
              <a:rPr dirty="0"/>
              <a:t>Think of 3 reasons why you want to be this version of you!</a:t>
            </a:r>
          </a:p>
          <a:p>
            <a:pPr>
              <a:defRPr sz="1400">
                <a:latin typeface="Arial"/>
                <a:ea typeface="Arial"/>
                <a:cs typeface="Arial"/>
                <a:sym typeface="Arial"/>
              </a:defRPr>
            </a:pPr>
            <a:r>
              <a:rPr dirty="0"/>
              <a:t>Rate each reason from 1-5.</a:t>
            </a:r>
          </a:p>
          <a:p>
            <a:endParaRPr dirty="0"/>
          </a:p>
          <a:p>
            <a:r>
              <a:rPr dirty="0"/>
              <a:t>- </a:t>
            </a:r>
          </a:p>
          <a:p>
            <a:r>
              <a:rPr dirty="0"/>
              <a:t>- </a:t>
            </a:r>
          </a:p>
          <a:p>
            <a:r>
              <a:rPr dirty="0"/>
              <a:t>- </a:t>
            </a:r>
          </a:p>
        </p:txBody>
      </p:sp>
      <p:sp>
        <p:nvSpPr>
          <p:cNvPr id="560" name="Rectangle 11"/>
          <p:cNvSpPr txBox="1"/>
          <p:nvPr/>
        </p:nvSpPr>
        <p:spPr>
          <a:xfrm>
            <a:off x="8152015" y="4964197"/>
            <a:ext cx="3154805" cy="16004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1400">
                <a:latin typeface="Arial"/>
                <a:ea typeface="Arial"/>
                <a:cs typeface="Arial"/>
                <a:sym typeface="Arial"/>
              </a:defRPr>
            </a:pPr>
            <a:r>
              <a:rPr lang="en-GB" dirty="0"/>
              <a:t>Extra challenge:</a:t>
            </a:r>
          </a:p>
          <a:p>
            <a:pPr>
              <a:defRPr sz="1400">
                <a:latin typeface="Arial"/>
                <a:ea typeface="Arial"/>
                <a:cs typeface="Arial"/>
                <a:sym typeface="Arial"/>
              </a:defRPr>
            </a:pPr>
            <a:endParaRPr lang="en-GB" dirty="0"/>
          </a:p>
          <a:p>
            <a:pPr>
              <a:defRPr sz="1400">
                <a:latin typeface="Arial"/>
                <a:ea typeface="Arial"/>
                <a:cs typeface="Arial"/>
                <a:sym typeface="Arial"/>
              </a:defRPr>
            </a:pPr>
            <a:r>
              <a:rPr dirty="0"/>
              <a:t>Keep finding new ‘reasons why’ until you can rate them a 5.</a:t>
            </a:r>
          </a:p>
          <a:p>
            <a:pPr>
              <a:defRPr sz="1400">
                <a:latin typeface="Arial"/>
                <a:ea typeface="Arial"/>
                <a:cs typeface="Arial"/>
                <a:sym typeface="Arial"/>
              </a:defRPr>
            </a:pPr>
            <a:endParaRPr dirty="0"/>
          </a:p>
          <a:p>
            <a:pPr>
              <a:defRPr sz="1400">
                <a:latin typeface="Arial"/>
                <a:ea typeface="Arial"/>
                <a:cs typeface="Arial"/>
                <a:sym typeface="Arial"/>
              </a:defRPr>
            </a:pPr>
            <a:r>
              <a:rPr dirty="0"/>
              <a:t>If you can’t find strong reasons, think of a different ‘future you’.</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562" name="Rounded Rectangle 64"/>
          <p:cNvSpPr/>
          <p:nvPr/>
        </p:nvSpPr>
        <p:spPr>
          <a:xfrm>
            <a:off x="8023138" y="2511911"/>
            <a:ext cx="4233652" cy="730041"/>
          </a:xfrm>
          <a:prstGeom prst="roundRect">
            <a:avLst>
              <a:gd name="adj" fmla="val 50000"/>
            </a:avLst>
          </a:prstGeom>
          <a:solidFill>
            <a:srgbClr val="FFFFFF"/>
          </a:solidFill>
          <a:ln w="12700">
            <a:miter lim="400000"/>
          </a:ln>
        </p:spPr>
        <p:txBody>
          <a:bodyPr lIns="45719" rIns="45719" anchor="ctr"/>
          <a:lstStyle/>
          <a:p>
            <a:pPr algn="ctr">
              <a:defRPr>
                <a:solidFill>
                  <a:srgbClr val="FFFFFF"/>
                </a:solidFill>
              </a:defRPr>
            </a:pPr>
            <a:endParaRPr/>
          </a:p>
        </p:txBody>
      </p:sp>
      <p:sp>
        <p:nvSpPr>
          <p:cNvPr id="563" name="Rounded Rectangle 65"/>
          <p:cNvSpPr/>
          <p:nvPr/>
        </p:nvSpPr>
        <p:spPr>
          <a:xfrm>
            <a:off x="8359468" y="1812232"/>
            <a:ext cx="3193384" cy="730041"/>
          </a:xfrm>
          <a:prstGeom prst="roundRect">
            <a:avLst>
              <a:gd name="adj" fmla="val 50000"/>
            </a:avLst>
          </a:prstGeom>
          <a:solidFill>
            <a:srgbClr val="FFFFFF"/>
          </a:solidFill>
          <a:ln w="12700">
            <a:miter lim="400000"/>
          </a:ln>
        </p:spPr>
        <p:txBody>
          <a:bodyPr lIns="45719" rIns="45719" anchor="ctr"/>
          <a:lstStyle/>
          <a:p>
            <a:pPr algn="ctr">
              <a:defRPr>
                <a:solidFill>
                  <a:srgbClr val="FFFFFF"/>
                </a:solidFill>
              </a:defRPr>
            </a:pPr>
            <a:endParaRPr/>
          </a:p>
        </p:txBody>
      </p:sp>
      <p:sp>
        <p:nvSpPr>
          <p:cNvPr id="564" name="Rounded Rectangle 66"/>
          <p:cNvSpPr/>
          <p:nvPr/>
        </p:nvSpPr>
        <p:spPr>
          <a:xfrm>
            <a:off x="8572796" y="3216759"/>
            <a:ext cx="3193385" cy="730041"/>
          </a:xfrm>
          <a:prstGeom prst="roundRect">
            <a:avLst>
              <a:gd name="adj" fmla="val 50000"/>
            </a:avLst>
          </a:prstGeom>
          <a:solidFill>
            <a:srgbClr val="FFFFFF"/>
          </a:solidFill>
          <a:ln w="12700">
            <a:miter lim="400000"/>
          </a:ln>
        </p:spPr>
        <p:txBody>
          <a:bodyPr lIns="45719" rIns="45719" anchor="ctr"/>
          <a:lstStyle/>
          <a:p>
            <a:pPr algn="ctr">
              <a:defRPr>
                <a:solidFill>
                  <a:srgbClr val="FFFFFF"/>
                </a:solidFill>
              </a:defRPr>
            </a:pPr>
            <a:endParaRPr/>
          </a:p>
        </p:txBody>
      </p:sp>
      <p:sp>
        <p:nvSpPr>
          <p:cNvPr id="565" name="Rounded Rectangle 69"/>
          <p:cNvSpPr/>
          <p:nvPr/>
        </p:nvSpPr>
        <p:spPr>
          <a:xfrm>
            <a:off x="9308655" y="1112113"/>
            <a:ext cx="1692328" cy="730041"/>
          </a:xfrm>
          <a:prstGeom prst="roundRect">
            <a:avLst>
              <a:gd name="adj" fmla="val 50000"/>
            </a:avLst>
          </a:prstGeom>
          <a:solidFill>
            <a:srgbClr val="FFFFFF"/>
          </a:solidFill>
          <a:ln w="12700">
            <a:miter lim="400000"/>
          </a:ln>
        </p:spPr>
        <p:txBody>
          <a:bodyPr lIns="45719" rIns="45719" anchor="ctr"/>
          <a:lstStyle/>
          <a:p>
            <a:pPr algn="ctr">
              <a:defRPr>
                <a:solidFill>
                  <a:srgbClr val="FFFFFF"/>
                </a:solidFill>
              </a:defRPr>
            </a:pPr>
            <a:endParaRPr/>
          </a:p>
        </p:txBody>
      </p:sp>
      <p:sp>
        <p:nvSpPr>
          <p:cNvPr id="566" name="Rounded Rectangle 56"/>
          <p:cNvSpPr/>
          <p:nvPr/>
        </p:nvSpPr>
        <p:spPr>
          <a:xfrm>
            <a:off x="3045689" y="2806134"/>
            <a:ext cx="4233651" cy="730041"/>
          </a:xfrm>
          <a:prstGeom prst="roundRect">
            <a:avLst>
              <a:gd name="adj" fmla="val 50000"/>
            </a:avLst>
          </a:prstGeom>
          <a:solidFill>
            <a:srgbClr val="FFFFFF"/>
          </a:solidFill>
          <a:ln w="12700">
            <a:miter lim="400000"/>
          </a:ln>
        </p:spPr>
        <p:txBody>
          <a:bodyPr lIns="45719" rIns="45719" anchor="ctr"/>
          <a:lstStyle/>
          <a:p>
            <a:pPr algn="ctr">
              <a:defRPr>
                <a:solidFill>
                  <a:srgbClr val="FFFFFF"/>
                </a:solidFill>
              </a:defRPr>
            </a:pPr>
            <a:endParaRPr/>
          </a:p>
        </p:txBody>
      </p:sp>
      <p:sp>
        <p:nvSpPr>
          <p:cNvPr id="567" name="Rounded Rectangle 57"/>
          <p:cNvSpPr/>
          <p:nvPr/>
        </p:nvSpPr>
        <p:spPr>
          <a:xfrm>
            <a:off x="3382019" y="2106455"/>
            <a:ext cx="3193385" cy="730041"/>
          </a:xfrm>
          <a:prstGeom prst="roundRect">
            <a:avLst>
              <a:gd name="adj" fmla="val 50000"/>
            </a:avLst>
          </a:prstGeom>
          <a:solidFill>
            <a:srgbClr val="FFFFFF"/>
          </a:solidFill>
          <a:ln w="12700">
            <a:miter lim="400000"/>
          </a:ln>
        </p:spPr>
        <p:txBody>
          <a:bodyPr lIns="45719" rIns="45719" anchor="ctr"/>
          <a:lstStyle/>
          <a:p>
            <a:pPr algn="ctr">
              <a:defRPr>
                <a:solidFill>
                  <a:srgbClr val="FFFFFF"/>
                </a:solidFill>
              </a:defRPr>
            </a:pPr>
            <a:endParaRPr/>
          </a:p>
        </p:txBody>
      </p:sp>
      <p:sp>
        <p:nvSpPr>
          <p:cNvPr id="568" name="Rounded Rectangle 58"/>
          <p:cNvSpPr/>
          <p:nvPr/>
        </p:nvSpPr>
        <p:spPr>
          <a:xfrm>
            <a:off x="3595346" y="3510981"/>
            <a:ext cx="3193385" cy="730041"/>
          </a:xfrm>
          <a:prstGeom prst="roundRect">
            <a:avLst>
              <a:gd name="adj" fmla="val 50000"/>
            </a:avLst>
          </a:prstGeom>
          <a:solidFill>
            <a:srgbClr val="FFFFFF"/>
          </a:solidFill>
          <a:ln w="12700">
            <a:miter lim="400000"/>
          </a:ln>
        </p:spPr>
        <p:txBody>
          <a:bodyPr lIns="45719" rIns="45719" anchor="ctr"/>
          <a:lstStyle/>
          <a:p>
            <a:pPr algn="ctr">
              <a:defRPr>
                <a:solidFill>
                  <a:srgbClr val="FFFFFF"/>
                </a:solidFill>
              </a:defRPr>
            </a:pPr>
            <a:endParaRPr/>
          </a:p>
        </p:txBody>
      </p:sp>
      <p:sp>
        <p:nvSpPr>
          <p:cNvPr id="569" name="Title 1"/>
          <p:cNvSpPr txBox="1">
            <a:spLocks noGrp="1"/>
          </p:cNvSpPr>
          <p:nvPr>
            <p:ph type="title"/>
          </p:nvPr>
        </p:nvSpPr>
        <p:spPr>
          <a:xfrm>
            <a:off x="838200" y="365125"/>
            <a:ext cx="10515600" cy="1325563"/>
          </a:xfrm>
          <a:prstGeom prst="rect">
            <a:avLst/>
          </a:prstGeom>
        </p:spPr>
        <p:txBody>
          <a:bodyPr/>
          <a:lstStyle>
            <a:lvl1pPr>
              <a:defRPr>
                <a:latin typeface="Arial"/>
                <a:ea typeface="Arial"/>
                <a:cs typeface="Arial"/>
                <a:sym typeface="Arial"/>
              </a:defRPr>
            </a:lvl1pPr>
          </a:lstStyle>
          <a:p>
            <a:r>
              <a:rPr>
                <a:solidFill>
                  <a:schemeClr val="tx1"/>
                </a:solidFill>
              </a:rPr>
              <a:t>1.4 Respond in a helpful way </a:t>
            </a:r>
          </a:p>
        </p:txBody>
      </p:sp>
      <p:sp>
        <p:nvSpPr>
          <p:cNvPr id="570" name="Oval 5"/>
          <p:cNvSpPr/>
          <p:nvPr/>
        </p:nvSpPr>
        <p:spPr>
          <a:xfrm>
            <a:off x="3046359" y="5215956"/>
            <a:ext cx="663477" cy="720601"/>
          </a:xfrm>
          <a:prstGeom prst="ellipse">
            <a:avLst/>
          </a:prstGeom>
          <a:solidFill>
            <a:srgbClr val="806000"/>
          </a:solidFill>
          <a:ln w="12700">
            <a:miter lim="400000"/>
          </a:ln>
        </p:spPr>
        <p:txBody>
          <a:bodyPr lIns="45719" rIns="45719" anchor="ctr"/>
          <a:lstStyle/>
          <a:p>
            <a:pPr algn="ctr">
              <a:defRPr>
                <a:solidFill>
                  <a:srgbClr val="FFFFFF"/>
                </a:solidFill>
              </a:defRPr>
            </a:pPr>
            <a:endParaRPr/>
          </a:p>
        </p:txBody>
      </p:sp>
      <p:sp>
        <p:nvSpPr>
          <p:cNvPr id="571" name="Oval 6"/>
          <p:cNvSpPr/>
          <p:nvPr/>
        </p:nvSpPr>
        <p:spPr>
          <a:xfrm>
            <a:off x="2272334" y="5158118"/>
            <a:ext cx="663477" cy="720601"/>
          </a:xfrm>
          <a:prstGeom prst="ellipse">
            <a:avLst/>
          </a:prstGeom>
          <a:solidFill>
            <a:srgbClr val="806000"/>
          </a:solidFill>
          <a:ln w="12700">
            <a:miter lim="400000"/>
          </a:ln>
        </p:spPr>
        <p:txBody>
          <a:bodyPr lIns="45719" rIns="45719" anchor="ctr"/>
          <a:lstStyle/>
          <a:p>
            <a:pPr algn="ctr">
              <a:defRPr>
                <a:solidFill>
                  <a:srgbClr val="FFFFFF"/>
                </a:solidFill>
              </a:defRPr>
            </a:pPr>
            <a:endParaRPr/>
          </a:p>
        </p:txBody>
      </p:sp>
      <p:sp>
        <p:nvSpPr>
          <p:cNvPr id="572" name="Oval 7"/>
          <p:cNvSpPr/>
          <p:nvPr/>
        </p:nvSpPr>
        <p:spPr>
          <a:xfrm>
            <a:off x="2256569" y="4816533"/>
            <a:ext cx="663477" cy="720601"/>
          </a:xfrm>
          <a:prstGeom prst="ellipse">
            <a:avLst/>
          </a:prstGeom>
          <a:solidFill>
            <a:srgbClr val="806000"/>
          </a:solidFill>
          <a:ln w="12700">
            <a:miter lim="400000"/>
          </a:ln>
        </p:spPr>
        <p:txBody>
          <a:bodyPr lIns="45719" rIns="45719" anchor="ctr"/>
          <a:lstStyle/>
          <a:p>
            <a:pPr algn="ctr">
              <a:defRPr>
                <a:solidFill>
                  <a:srgbClr val="FFFFFF"/>
                </a:solidFill>
              </a:defRPr>
            </a:pPr>
            <a:endParaRPr/>
          </a:p>
        </p:txBody>
      </p:sp>
      <p:sp>
        <p:nvSpPr>
          <p:cNvPr id="573" name="Oval 8"/>
          <p:cNvSpPr/>
          <p:nvPr/>
        </p:nvSpPr>
        <p:spPr>
          <a:xfrm>
            <a:off x="3091025" y="4873011"/>
            <a:ext cx="663477" cy="720601"/>
          </a:xfrm>
          <a:prstGeom prst="ellipse">
            <a:avLst/>
          </a:prstGeom>
          <a:solidFill>
            <a:srgbClr val="806000"/>
          </a:solidFill>
          <a:ln w="12700">
            <a:miter lim="400000"/>
          </a:ln>
        </p:spPr>
        <p:txBody>
          <a:bodyPr lIns="45719" rIns="45719" anchor="ctr"/>
          <a:lstStyle/>
          <a:p>
            <a:pPr algn="ctr">
              <a:defRPr>
                <a:solidFill>
                  <a:srgbClr val="FFFFFF"/>
                </a:solidFill>
              </a:defRPr>
            </a:pPr>
            <a:endParaRPr/>
          </a:p>
        </p:txBody>
      </p:sp>
      <p:sp>
        <p:nvSpPr>
          <p:cNvPr id="574" name="Oval 9"/>
          <p:cNvSpPr/>
          <p:nvPr/>
        </p:nvSpPr>
        <p:spPr>
          <a:xfrm>
            <a:off x="2356947" y="4256625"/>
            <a:ext cx="1245479" cy="1186199"/>
          </a:xfrm>
          <a:prstGeom prst="ellipse">
            <a:avLst/>
          </a:prstGeom>
          <a:solidFill>
            <a:srgbClr val="806000"/>
          </a:solidFill>
          <a:ln w="12700">
            <a:miter lim="400000"/>
          </a:ln>
        </p:spPr>
        <p:txBody>
          <a:bodyPr lIns="45719" rIns="45719" anchor="ctr"/>
          <a:lstStyle/>
          <a:p>
            <a:pPr algn="ctr">
              <a:defRPr>
                <a:solidFill>
                  <a:srgbClr val="FFFFFF"/>
                </a:solidFill>
              </a:defRPr>
            </a:pPr>
            <a:endParaRPr/>
          </a:p>
        </p:txBody>
      </p:sp>
      <p:sp>
        <p:nvSpPr>
          <p:cNvPr id="575" name="Rounded Rectangle 10"/>
          <p:cNvSpPr/>
          <p:nvPr/>
        </p:nvSpPr>
        <p:spPr>
          <a:xfrm rot="5400000">
            <a:off x="2941584" y="4649292"/>
            <a:ext cx="97225" cy="1145630"/>
          </a:xfrm>
          <a:prstGeom prst="roundRect">
            <a:avLst>
              <a:gd name="adj" fmla="val 50000"/>
            </a:avLst>
          </a:prstGeom>
          <a:solidFill>
            <a:srgbClr val="F4B183"/>
          </a:solidFill>
          <a:ln w="12700">
            <a:miter lim="400000"/>
          </a:ln>
        </p:spPr>
        <p:txBody>
          <a:bodyPr lIns="45719" rIns="45719" anchor="ctr"/>
          <a:lstStyle/>
          <a:p>
            <a:pPr algn="ctr">
              <a:defRPr>
                <a:solidFill>
                  <a:srgbClr val="FFFFFF"/>
                </a:solidFill>
              </a:defRPr>
            </a:pPr>
            <a:endParaRPr/>
          </a:p>
        </p:txBody>
      </p:sp>
      <p:sp>
        <p:nvSpPr>
          <p:cNvPr id="576" name="Rounded Rectangle 11"/>
          <p:cNvSpPr/>
          <p:nvPr/>
        </p:nvSpPr>
        <p:spPr>
          <a:xfrm>
            <a:off x="2336913" y="6006848"/>
            <a:ext cx="1245479" cy="1045567"/>
          </a:xfrm>
          <a:prstGeom prst="roundRect">
            <a:avLst>
              <a:gd name="adj" fmla="val 50000"/>
            </a:avLst>
          </a:prstGeom>
          <a:solidFill>
            <a:srgbClr val="00B050"/>
          </a:solidFill>
          <a:ln w="12700">
            <a:miter lim="400000"/>
          </a:ln>
        </p:spPr>
        <p:txBody>
          <a:bodyPr lIns="45719" rIns="45719" anchor="ctr"/>
          <a:lstStyle/>
          <a:p>
            <a:pPr algn="ctr">
              <a:defRPr>
                <a:solidFill>
                  <a:srgbClr val="FFFFFF"/>
                </a:solidFill>
              </a:defRPr>
            </a:pPr>
            <a:endParaRPr/>
          </a:p>
        </p:txBody>
      </p:sp>
      <p:sp>
        <p:nvSpPr>
          <p:cNvPr id="577" name="Rounded Rectangle 12"/>
          <p:cNvSpPr/>
          <p:nvPr/>
        </p:nvSpPr>
        <p:spPr>
          <a:xfrm>
            <a:off x="2731710" y="5560636"/>
            <a:ext cx="480848" cy="834068"/>
          </a:xfrm>
          <a:prstGeom prst="roundRect">
            <a:avLst>
              <a:gd name="adj" fmla="val 50000"/>
            </a:avLst>
          </a:prstGeom>
          <a:solidFill>
            <a:srgbClr val="F4B183"/>
          </a:solidFill>
          <a:ln w="12700">
            <a:miter lim="400000"/>
          </a:ln>
        </p:spPr>
        <p:txBody>
          <a:bodyPr lIns="45719" rIns="45719" anchor="ctr"/>
          <a:lstStyle/>
          <a:p>
            <a:pPr algn="ctr">
              <a:defRPr>
                <a:solidFill>
                  <a:srgbClr val="FFFFFF"/>
                </a:solidFill>
              </a:defRPr>
            </a:pPr>
            <a:endParaRPr/>
          </a:p>
        </p:txBody>
      </p:sp>
      <p:grpSp>
        <p:nvGrpSpPr>
          <p:cNvPr id="580" name="Group 48"/>
          <p:cNvGrpSpPr/>
          <p:nvPr/>
        </p:nvGrpSpPr>
        <p:grpSpPr>
          <a:xfrm>
            <a:off x="2590412" y="5305278"/>
            <a:ext cx="837566" cy="841926"/>
            <a:chOff x="0" y="0"/>
            <a:chExt cx="837565" cy="841925"/>
          </a:xfrm>
        </p:grpSpPr>
        <p:sp>
          <p:nvSpPr>
            <p:cNvPr id="578" name="Oval 49"/>
            <p:cNvSpPr/>
            <p:nvPr/>
          </p:nvSpPr>
          <p:spPr>
            <a:xfrm rot="9970849">
              <a:off x="71667" y="73008"/>
              <a:ext cx="694231" cy="68421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79" name="Chord 50"/>
            <p:cNvSpPr/>
            <p:nvPr/>
          </p:nvSpPr>
          <p:spPr>
            <a:xfrm rot="6769226">
              <a:off x="243128" y="324334"/>
              <a:ext cx="391481" cy="485894"/>
            </a:xfrm>
            <a:custGeom>
              <a:avLst/>
              <a:gdLst/>
              <a:ahLst/>
              <a:cxnLst>
                <a:cxn ang="0">
                  <a:pos x="wd2" y="hd2"/>
                </a:cxn>
                <a:cxn ang="5400000">
                  <a:pos x="wd2" y="hd2"/>
                </a:cxn>
                <a:cxn ang="10800000">
                  <a:pos x="wd2" y="hd2"/>
                </a:cxn>
                <a:cxn ang="16200000">
                  <a:pos x="wd2" y="hd2"/>
                </a:cxn>
              </a:cxnLst>
              <a:rect l="0" t="0" r="r" b="b"/>
              <a:pathLst>
                <a:path w="20329" h="20490" extrusionOk="0">
                  <a:moveTo>
                    <a:pt x="20329" y="17223"/>
                  </a:moveTo>
                  <a:cubicBezTo>
                    <a:pt x="15914" y="21366"/>
                    <a:pt x="8488" y="21600"/>
                    <a:pt x="3743" y="17746"/>
                  </a:cubicBezTo>
                  <a:cubicBezTo>
                    <a:pt x="-1003" y="13892"/>
                    <a:pt x="-1271" y="7410"/>
                    <a:pt x="3144" y="3267"/>
                  </a:cubicBezTo>
                  <a:cubicBezTo>
                    <a:pt x="5364" y="1183"/>
                    <a:pt x="8477" y="0"/>
                    <a:pt x="11736" y="0"/>
                  </a:cubicBezTo>
                  <a:close/>
                </a:path>
              </a:pathLst>
            </a:cu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581" name="Freeform 51"/>
          <p:cNvSpPr/>
          <p:nvPr/>
        </p:nvSpPr>
        <p:spPr>
          <a:xfrm rot="5400000">
            <a:off x="2202974" y="4940887"/>
            <a:ext cx="1541410" cy="894175"/>
          </a:xfrm>
          <a:custGeom>
            <a:avLst/>
            <a:gdLst/>
            <a:ahLst/>
            <a:cxnLst>
              <a:cxn ang="0">
                <a:pos x="wd2" y="hd2"/>
              </a:cxn>
              <a:cxn ang="5400000">
                <a:pos x="wd2" y="hd2"/>
              </a:cxn>
              <a:cxn ang="10800000">
                <a:pos x="wd2" y="hd2"/>
              </a:cxn>
              <a:cxn ang="16200000">
                <a:pos x="wd2" y="hd2"/>
              </a:cxn>
            </a:cxnLst>
            <a:rect l="0" t="0" r="r" b="b"/>
            <a:pathLst>
              <a:path w="21600" h="21600" extrusionOk="0">
                <a:moveTo>
                  <a:pt x="13773" y="11043"/>
                </a:moveTo>
                <a:cubicBezTo>
                  <a:pt x="13785" y="11904"/>
                  <a:pt x="13935" y="12761"/>
                  <a:pt x="14222" y="13515"/>
                </a:cubicBezTo>
                <a:cubicBezTo>
                  <a:pt x="14774" y="14967"/>
                  <a:pt x="15748" y="15816"/>
                  <a:pt x="16777" y="15741"/>
                </a:cubicBezTo>
                <a:lnTo>
                  <a:pt x="16652" y="6122"/>
                </a:lnTo>
                <a:cubicBezTo>
                  <a:pt x="15620" y="6122"/>
                  <a:pt x="14668" y="7044"/>
                  <a:pt x="14154" y="8539"/>
                </a:cubicBezTo>
                <a:cubicBezTo>
                  <a:pt x="13888" y="9315"/>
                  <a:pt x="13761" y="10181"/>
                  <a:pt x="13773" y="11043"/>
                </a:cubicBezTo>
                <a:close/>
                <a:moveTo>
                  <a:pt x="0" y="10800"/>
                </a:moveTo>
                <a:cubicBezTo>
                  <a:pt x="0" y="4835"/>
                  <a:pt x="2812" y="0"/>
                  <a:pt x="6282" y="0"/>
                </a:cubicBezTo>
                <a:cubicBezTo>
                  <a:pt x="9294" y="0"/>
                  <a:pt x="12306" y="0"/>
                  <a:pt x="15318" y="0"/>
                </a:cubicBezTo>
                <a:cubicBezTo>
                  <a:pt x="18788" y="0"/>
                  <a:pt x="21600" y="4835"/>
                  <a:pt x="21600" y="10800"/>
                </a:cubicBezTo>
                <a:lnTo>
                  <a:pt x="21600" y="10800"/>
                </a:lnTo>
                <a:cubicBezTo>
                  <a:pt x="21600" y="16765"/>
                  <a:pt x="18788" y="21600"/>
                  <a:pt x="15318" y="21600"/>
                </a:cubicBezTo>
                <a:lnTo>
                  <a:pt x="6282" y="21600"/>
                </a:lnTo>
                <a:cubicBezTo>
                  <a:pt x="2812" y="21600"/>
                  <a:pt x="0" y="16765"/>
                  <a:pt x="0" y="10800"/>
                </a:cubicBezTo>
                <a:close/>
              </a:path>
            </a:pathLst>
          </a:custGeom>
          <a:solidFill>
            <a:srgbClr val="F8CBAD"/>
          </a:solidFill>
          <a:ln w="12700">
            <a:miter lim="400000"/>
          </a:ln>
        </p:spPr>
        <p:txBody>
          <a:bodyPr lIns="45719" rIns="45719" anchor="ctr"/>
          <a:lstStyle/>
          <a:p>
            <a:pPr algn="ctr">
              <a:defRPr>
                <a:solidFill>
                  <a:srgbClr val="FFFFFF"/>
                </a:solidFill>
              </a:defRPr>
            </a:pPr>
            <a:endParaRPr/>
          </a:p>
        </p:txBody>
      </p:sp>
      <p:sp>
        <p:nvSpPr>
          <p:cNvPr id="582" name="Rounded Rectangle 18"/>
          <p:cNvSpPr/>
          <p:nvPr/>
        </p:nvSpPr>
        <p:spPr>
          <a:xfrm>
            <a:off x="2929764" y="5043430"/>
            <a:ext cx="99849" cy="399394"/>
          </a:xfrm>
          <a:prstGeom prst="roundRect">
            <a:avLst>
              <a:gd name="adj" fmla="val 50000"/>
            </a:avLst>
          </a:prstGeom>
          <a:solidFill>
            <a:srgbClr val="F4B183"/>
          </a:solidFill>
          <a:ln w="12700">
            <a:miter lim="400000"/>
          </a:ln>
        </p:spPr>
        <p:txBody>
          <a:bodyPr lIns="45719" rIns="45719" anchor="ctr"/>
          <a:lstStyle/>
          <a:p>
            <a:pPr algn="ctr">
              <a:defRPr>
                <a:solidFill>
                  <a:srgbClr val="FFFFFF"/>
                </a:solidFill>
              </a:defRPr>
            </a:pPr>
            <a:endParaRPr/>
          </a:p>
        </p:txBody>
      </p:sp>
      <p:sp>
        <p:nvSpPr>
          <p:cNvPr id="583" name="Rounded Rectangle 19"/>
          <p:cNvSpPr/>
          <p:nvPr/>
        </p:nvSpPr>
        <p:spPr>
          <a:xfrm>
            <a:off x="2703794" y="5069709"/>
            <a:ext cx="99849" cy="97224"/>
          </a:xfrm>
          <a:prstGeom prst="roundRect">
            <a:avLst>
              <a:gd name="adj" fmla="val 50000"/>
            </a:avLst>
          </a:prstGeom>
          <a:solidFill>
            <a:schemeClr val="accent1"/>
          </a:solidFill>
          <a:ln w="12700">
            <a:miter lim="400000"/>
          </a:ln>
        </p:spPr>
        <p:txBody>
          <a:bodyPr lIns="45719" rIns="45719" anchor="ctr"/>
          <a:lstStyle/>
          <a:p>
            <a:pPr algn="ctr">
              <a:defRPr>
                <a:solidFill>
                  <a:srgbClr val="FFFFFF"/>
                </a:solidFill>
              </a:defRPr>
            </a:pPr>
            <a:endParaRPr/>
          </a:p>
        </p:txBody>
      </p:sp>
      <p:sp>
        <p:nvSpPr>
          <p:cNvPr id="584" name="Rounded Rectangle 20"/>
          <p:cNvSpPr/>
          <p:nvPr/>
        </p:nvSpPr>
        <p:spPr>
          <a:xfrm>
            <a:off x="3139971" y="5074968"/>
            <a:ext cx="99849" cy="97224"/>
          </a:xfrm>
          <a:prstGeom prst="roundRect">
            <a:avLst>
              <a:gd name="adj" fmla="val 50000"/>
            </a:avLst>
          </a:prstGeom>
          <a:solidFill>
            <a:schemeClr val="accent1"/>
          </a:solidFill>
          <a:ln w="12700">
            <a:miter lim="400000"/>
          </a:ln>
        </p:spPr>
        <p:txBody>
          <a:bodyPr lIns="45719" rIns="45719" anchor="ctr"/>
          <a:lstStyle/>
          <a:p>
            <a:pPr algn="ctr">
              <a:defRPr>
                <a:solidFill>
                  <a:srgbClr val="FFFFFF"/>
                </a:solidFill>
              </a:defRPr>
            </a:pPr>
            <a:endParaRPr/>
          </a:p>
        </p:txBody>
      </p:sp>
      <p:sp>
        <p:nvSpPr>
          <p:cNvPr id="585" name="Oval 21"/>
          <p:cNvSpPr/>
          <p:nvPr/>
        </p:nvSpPr>
        <p:spPr>
          <a:xfrm>
            <a:off x="2289943" y="4575898"/>
            <a:ext cx="465091" cy="428779"/>
          </a:xfrm>
          <a:prstGeom prst="ellipse">
            <a:avLst/>
          </a:prstGeom>
          <a:solidFill>
            <a:srgbClr val="806000"/>
          </a:solidFill>
          <a:ln w="12700">
            <a:miter lim="400000"/>
          </a:ln>
        </p:spPr>
        <p:txBody>
          <a:bodyPr lIns="45719" rIns="45719" anchor="ctr"/>
          <a:lstStyle/>
          <a:p>
            <a:pPr algn="ctr">
              <a:defRPr>
                <a:solidFill>
                  <a:srgbClr val="FFFFFF"/>
                </a:solidFill>
              </a:defRPr>
            </a:pPr>
            <a:endParaRPr/>
          </a:p>
        </p:txBody>
      </p:sp>
      <p:sp>
        <p:nvSpPr>
          <p:cNvPr id="586" name="Oval 22"/>
          <p:cNvSpPr/>
          <p:nvPr/>
        </p:nvSpPr>
        <p:spPr>
          <a:xfrm>
            <a:off x="3261490" y="4686718"/>
            <a:ext cx="465091" cy="428779"/>
          </a:xfrm>
          <a:prstGeom prst="ellipse">
            <a:avLst/>
          </a:prstGeom>
          <a:solidFill>
            <a:srgbClr val="806000"/>
          </a:solidFill>
          <a:ln w="12700">
            <a:miter lim="400000"/>
          </a:ln>
        </p:spPr>
        <p:txBody>
          <a:bodyPr lIns="45719" rIns="45719" anchor="ctr"/>
          <a:lstStyle/>
          <a:p>
            <a:pPr algn="ctr">
              <a:defRPr>
                <a:solidFill>
                  <a:srgbClr val="FFFFFF"/>
                </a:solidFill>
              </a:defRPr>
            </a:pPr>
            <a:endParaRPr/>
          </a:p>
        </p:txBody>
      </p:sp>
      <p:sp>
        <p:nvSpPr>
          <p:cNvPr id="587" name="Oval 23"/>
          <p:cNvSpPr/>
          <p:nvPr/>
        </p:nvSpPr>
        <p:spPr>
          <a:xfrm>
            <a:off x="2406870" y="4137752"/>
            <a:ext cx="663477" cy="720601"/>
          </a:xfrm>
          <a:prstGeom prst="ellipse">
            <a:avLst/>
          </a:prstGeom>
          <a:solidFill>
            <a:srgbClr val="806000"/>
          </a:solidFill>
          <a:ln w="12700">
            <a:miter lim="400000"/>
          </a:ln>
        </p:spPr>
        <p:txBody>
          <a:bodyPr lIns="45719" rIns="45719" anchor="ctr"/>
          <a:lstStyle/>
          <a:p>
            <a:pPr algn="ctr">
              <a:defRPr>
                <a:solidFill>
                  <a:srgbClr val="FFFFFF"/>
                </a:solidFill>
              </a:defRPr>
            </a:pPr>
            <a:endParaRPr/>
          </a:p>
        </p:txBody>
      </p:sp>
      <p:sp>
        <p:nvSpPr>
          <p:cNvPr id="588" name="Oval 24"/>
          <p:cNvSpPr/>
          <p:nvPr/>
        </p:nvSpPr>
        <p:spPr>
          <a:xfrm>
            <a:off x="2918917" y="4257797"/>
            <a:ext cx="663477" cy="720601"/>
          </a:xfrm>
          <a:prstGeom prst="ellipse">
            <a:avLst/>
          </a:prstGeom>
          <a:solidFill>
            <a:srgbClr val="806000"/>
          </a:solidFill>
          <a:ln w="12700">
            <a:miter lim="400000"/>
          </a:ln>
        </p:spPr>
        <p:txBody>
          <a:bodyPr lIns="45719" rIns="45719" anchor="ctr"/>
          <a:lstStyle/>
          <a:p>
            <a:pPr algn="ctr">
              <a:defRPr>
                <a:solidFill>
                  <a:srgbClr val="FFFFFF"/>
                </a:solidFill>
              </a:defRPr>
            </a:pPr>
            <a:endParaRPr/>
          </a:p>
        </p:txBody>
      </p:sp>
      <p:sp>
        <p:nvSpPr>
          <p:cNvPr id="589" name="Rounded Rectangle 25"/>
          <p:cNvSpPr/>
          <p:nvPr/>
        </p:nvSpPr>
        <p:spPr>
          <a:xfrm>
            <a:off x="2184510" y="6225678"/>
            <a:ext cx="440452" cy="834068"/>
          </a:xfrm>
          <a:prstGeom prst="roundRect">
            <a:avLst>
              <a:gd name="adj" fmla="val 50000"/>
            </a:avLst>
          </a:prstGeom>
          <a:solidFill>
            <a:srgbClr val="00B050"/>
          </a:solidFill>
          <a:ln w="12700">
            <a:miter lim="400000"/>
          </a:ln>
        </p:spPr>
        <p:txBody>
          <a:bodyPr lIns="45719" rIns="45719" anchor="ctr"/>
          <a:lstStyle/>
          <a:p>
            <a:pPr algn="ctr">
              <a:defRPr>
                <a:solidFill>
                  <a:srgbClr val="FFFFFF"/>
                </a:solidFill>
              </a:defRPr>
            </a:pPr>
            <a:endParaRPr/>
          </a:p>
        </p:txBody>
      </p:sp>
      <p:sp>
        <p:nvSpPr>
          <p:cNvPr id="590" name="Rounded Rectangle 26"/>
          <p:cNvSpPr/>
          <p:nvPr/>
        </p:nvSpPr>
        <p:spPr>
          <a:xfrm>
            <a:off x="3312733" y="6217082"/>
            <a:ext cx="440452" cy="834068"/>
          </a:xfrm>
          <a:prstGeom prst="roundRect">
            <a:avLst>
              <a:gd name="adj" fmla="val 50000"/>
            </a:avLst>
          </a:prstGeom>
          <a:solidFill>
            <a:srgbClr val="00B050"/>
          </a:solidFill>
          <a:ln w="12700">
            <a:miter lim="400000"/>
          </a:ln>
        </p:spPr>
        <p:txBody>
          <a:bodyPr lIns="45719" rIns="45719" anchor="ctr"/>
          <a:lstStyle/>
          <a:p>
            <a:pPr algn="ctr">
              <a:defRPr>
                <a:solidFill>
                  <a:srgbClr val="FFFFFF"/>
                </a:solidFill>
              </a:defRPr>
            </a:pPr>
            <a:endParaRPr/>
          </a:p>
        </p:txBody>
      </p:sp>
      <p:sp>
        <p:nvSpPr>
          <p:cNvPr id="591" name="TextBox 54"/>
          <p:cNvSpPr txBox="1"/>
          <p:nvPr/>
        </p:nvSpPr>
        <p:spPr>
          <a:xfrm>
            <a:off x="8830496" y="1930619"/>
            <a:ext cx="2618933" cy="18357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2000">
                <a:latin typeface="Arial"/>
                <a:ea typeface="Arial"/>
                <a:cs typeface="Arial"/>
                <a:sym typeface="Arial"/>
              </a:defRPr>
            </a:pPr>
            <a:r>
              <a:t>That was a disaster! I’m no good at this. </a:t>
            </a:r>
          </a:p>
          <a:p>
            <a:pPr>
              <a:defRPr sz="2000">
                <a:latin typeface="Arial"/>
                <a:ea typeface="Arial"/>
                <a:cs typeface="Arial"/>
                <a:sym typeface="Arial"/>
              </a:defRPr>
            </a:pPr>
            <a:endParaRPr/>
          </a:p>
          <a:p>
            <a:pPr>
              <a:defRPr sz="2000">
                <a:latin typeface="Arial"/>
                <a:ea typeface="Arial"/>
                <a:cs typeface="Arial"/>
                <a:sym typeface="Arial"/>
              </a:defRPr>
            </a:pPr>
            <a:r>
              <a:t>There’s no point in trying, because I’ll never get better.</a:t>
            </a:r>
          </a:p>
        </p:txBody>
      </p:sp>
      <p:sp>
        <p:nvSpPr>
          <p:cNvPr id="592" name="TextBox 55"/>
          <p:cNvSpPr txBox="1"/>
          <p:nvPr/>
        </p:nvSpPr>
        <p:spPr>
          <a:xfrm>
            <a:off x="3962371" y="2176684"/>
            <a:ext cx="2463000" cy="18357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2000">
                <a:latin typeface="Arial"/>
                <a:ea typeface="Arial"/>
                <a:cs typeface="Arial"/>
                <a:sym typeface="Arial"/>
              </a:defRPr>
            </a:pPr>
            <a:r>
              <a:t>That was a disaster! But I’ll keep trying.</a:t>
            </a:r>
          </a:p>
          <a:p>
            <a:pPr>
              <a:defRPr sz="2000">
                <a:latin typeface="Arial"/>
                <a:ea typeface="Arial"/>
                <a:cs typeface="Arial"/>
                <a:sym typeface="Arial"/>
              </a:defRPr>
            </a:pPr>
            <a:endParaRPr/>
          </a:p>
          <a:p>
            <a:pPr>
              <a:defRPr sz="2000">
                <a:latin typeface="Arial"/>
                <a:ea typeface="Arial"/>
                <a:cs typeface="Arial"/>
                <a:sym typeface="Arial"/>
              </a:defRPr>
            </a:pPr>
            <a:r>
              <a:t>If I keep working hard, I’m sure to get better.</a:t>
            </a:r>
          </a:p>
        </p:txBody>
      </p:sp>
      <p:sp>
        <p:nvSpPr>
          <p:cNvPr id="593" name="Rounded Rectangle 61"/>
          <p:cNvSpPr/>
          <p:nvPr/>
        </p:nvSpPr>
        <p:spPr>
          <a:xfrm>
            <a:off x="3629860" y="4335812"/>
            <a:ext cx="379681" cy="364177"/>
          </a:xfrm>
          <a:prstGeom prst="roundRect">
            <a:avLst>
              <a:gd name="adj" fmla="val 50000"/>
            </a:avLst>
          </a:prstGeom>
          <a:solidFill>
            <a:srgbClr val="FFFFFF"/>
          </a:solidFill>
          <a:ln w="12700">
            <a:miter lim="400000"/>
          </a:ln>
        </p:spPr>
        <p:txBody>
          <a:bodyPr lIns="45719" rIns="45719" anchor="ctr"/>
          <a:lstStyle/>
          <a:p>
            <a:pPr algn="ctr">
              <a:defRPr>
                <a:solidFill>
                  <a:srgbClr val="FFFFFF"/>
                </a:solidFill>
              </a:defRPr>
            </a:pPr>
            <a:endParaRPr/>
          </a:p>
        </p:txBody>
      </p:sp>
      <p:sp>
        <p:nvSpPr>
          <p:cNvPr id="594" name="Rounded Rectangle 62"/>
          <p:cNvSpPr/>
          <p:nvPr/>
        </p:nvSpPr>
        <p:spPr>
          <a:xfrm>
            <a:off x="3351750" y="4693242"/>
            <a:ext cx="245847" cy="242190"/>
          </a:xfrm>
          <a:prstGeom prst="roundRect">
            <a:avLst>
              <a:gd name="adj" fmla="val 50000"/>
            </a:avLst>
          </a:prstGeom>
          <a:solidFill>
            <a:srgbClr val="FFFFFF"/>
          </a:solidFill>
          <a:ln w="12700">
            <a:miter lim="400000"/>
          </a:ln>
        </p:spPr>
        <p:txBody>
          <a:bodyPr lIns="45719" rIns="45719" anchor="ctr"/>
          <a:lstStyle/>
          <a:p>
            <a:pPr algn="ctr">
              <a:defRPr>
                <a:solidFill>
                  <a:srgbClr val="FFFFFF"/>
                </a:solidFill>
              </a:defRPr>
            </a:pPr>
            <a:endParaRPr/>
          </a:p>
        </p:txBody>
      </p:sp>
      <p:sp>
        <p:nvSpPr>
          <p:cNvPr id="595" name="Rounded Rectangle 63"/>
          <p:cNvSpPr/>
          <p:nvPr/>
        </p:nvSpPr>
        <p:spPr>
          <a:xfrm>
            <a:off x="4331206" y="1406337"/>
            <a:ext cx="1692328" cy="730041"/>
          </a:xfrm>
          <a:prstGeom prst="roundRect">
            <a:avLst>
              <a:gd name="adj" fmla="val 50000"/>
            </a:avLst>
          </a:prstGeom>
          <a:solidFill>
            <a:srgbClr val="FFFFFF"/>
          </a:solidFill>
          <a:ln w="12700">
            <a:miter lim="400000"/>
          </a:ln>
        </p:spPr>
        <p:txBody>
          <a:bodyPr lIns="45719" rIns="45719" anchor="ctr"/>
          <a:lstStyle/>
          <a:p>
            <a:pPr algn="ctr">
              <a:defRPr>
                <a:solidFill>
                  <a:srgbClr val="FFFFFF"/>
                </a:solidFill>
              </a:defRPr>
            </a:pPr>
            <a:endParaRPr/>
          </a:p>
        </p:txBody>
      </p:sp>
      <p:grpSp>
        <p:nvGrpSpPr>
          <p:cNvPr id="615" name="Group"/>
          <p:cNvGrpSpPr/>
          <p:nvPr/>
        </p:nvGrpSpPr>
        <p:grpSpPr>
          <a:xfrm>
            <a:off x="7582251" y="4329936"/>
            <a:ext cx="1568677" cy="2792610"/>
            <a:chOff x="0" y="0"/>
            <a:chExt cx="1568675" cy="2792609"/>
          </a:xfrm>
        </p:grpSpPr>
        <p:sp>
          <p:nvSpPr>
            <p:cNvPr id="596" name="Oval 67"/>
            <p:cNvSpPr/>
            <p:nvPr/>
          </p:nvSpPr>
          <p:spPr>
            <a:xfrm>
              <a:off x="182946" y="0"/>
              <a:ext cx="1245480" cy="1186199"/>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97" name="Rounded Rectangle 68"/>
            <p:cNvSpPr/>
            <p:nvPr/>
          </p:nvSpPr>
          <p:spPr>
            <a:xfrm rot="5400000">
              <a:off x="757073" y="382156"/>
              <a:ext cx="97225" cy="1145630"/>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98" name="Rounded Rectangle 69"/>
            <p:cNvSpPr/>
            <p:nvPr/>
          </p:nvSpPr>
          <p:spPr>
            <a:xfrm>
              <a:off x="152403" y="1739712"/>
              <a:ext cx="1245479" cy="1045567"/>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99" name="Rounded Rectangle 70"/>
            <p:cNvSpPr/>
            <p:nvPr/>
          </p:nvSpPr>
          <p:spPr>
            <a:xfrm>
              <a:off x="547200" y="1293501"/>
              <a:ext cx="480848" cy="834068"/>
            </a:xfrm>
            <a:prstGeom prst="roundRect">
              <a:avLst>
                <a:gd name="adj" fmla="val 50000"/>
              </a:avLst>
            </a:prstGeom>
            <a:solidFill>
              <a:schemeClr val="accent2"/>
            </a:solidFill>
            <a:ln w="12700" cap="flat">
              <a:noFill/>
              <a:miter lim="400000"/>
            </a:ln>
            <a:effectLst/>
          </p:spPr>
          <p:txBody>
            <a:bodyPr wrap="square" lIns="45719" tIns="45719" rIns="45719" bIns="45719" numCol="1" anchor="ctr">
              <a:noAutofit/>
            </a:bodyPr>
            <a:lstStyle/>
            <a:p>
              <a:pPr>
                <a:defRPr>
                  <a:solidFill>
                    <a:srgbClr val="FFFFFF"/>
                  </a:solidFill>
                </a:defRPr>
              </a:pPr>
              <a:endParaRPr/>
            </a:p>
          </p:txBody>
        </p:sp>
        <p:grpSp>
          <p:nvGrpSpPr>
            <p:cNvPr id="602" name="Group 72"/>
            <p:cNvGrpSpPr/>
            <p:nvPr/>
          </p:nvGrpSpPr>
          <p:grpSpPr>
            <a:xfrm>
              <a:off x="368782" y="1121430"/>
              <a:ext cx="837567" cy="841926"/>
              <a:chOff x="0" y="0"/>
              <a:chExt cx="837565" cy="841925"/>
            </a:xfrm>
          </p:grpSpPr>
          <p:sp>
            <p:nvSpPr>
              <p:cNvPr id="600" name="Oval 74"/>
              <p:cNvSpPr/>
              <p:nvPr/>
            </p:nvSpPr>
            <p:spPr>
              <a:xfrm rot="9970849">
                <a:off x="71667" y="73008"/>
                <a:ext cx="694231" cy="68421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01" name="Chord 75"/>
              <p:cNvSpPr/>
              <p:nvPr/>
            </p:nvSpPr>
            <p:spPr>
              <a:xfrm rot="6769226">
                <a:off x="243128" y="324334"/>
                <a:ext cx="391481" cy="485894"/>
              </a:xfrm>
              <a:custGeom>
                <a:avLst/>
                <a:gdLst/>
                <a:ahLst/>
                <a:cxnLst>
                  <a:cxn ang="0">
                    <a:pos x="wd2" y="hd2"/>
                  </a:cxn>
                  <a:cxn ang="5400000">
                    <a:pos x="wd2" y="hd2"/>
                  </a:cxn>
                  <a:cxn ang="10800000">
                    <a:pos x="wd2" y="hd2"/>
                  </a:cxn>
                  <a:cxn ang="16200000">
                    <a:pos x="wd2" y="hd2"/>
                  </a:cxn>
                </a:cxnLst>
                <a:rect l="0" t="0" r="r" b="b"/>
                <a:pathLst>
                  <a:path w="20329" h="20490" extrusionOk="0">
                    <a:moveTo>
                      <a:pt x="20329" y="17223"/>
                    </a:moveTo>
                    <a:cubicBezTo>
                      <a:pt x="15914" y="21366"/>
                      <a:pt x="8488" y="21600"/>
                      <a:pt x="3743" y="17746"/>
                    </a:cubicBezTo>
                    <a:cubicBezTo>
                      <a:pt x="-1003" y="13892"/>
                      <a:pt x="-1271" y="7410"/>
                      <a:pt x="3144" y="3267"/>
                    </a:cubicBezTo>
                    <a:cubicBezTo>
                      <a:pt x="5364" y="1183"/>
                      <a:pt x="8477" y="0"/>
                      <a:pt x="11736" y="0"/>
                    </a:cubicBezTo>
                    <a:close/>
                  </a:path>
                </a:pathLst>
              </a:cu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603" name="Freeform 93"/>
            <p:cNvSpPr/>
            <p:nvPr/>
          </p:nvSpPr>
          <p:spPr>
            <a:xfrm rot="5400000">
              <a:off x="37882" y="731608"/>
              <a:ext cx="1541409" cy="894175"/>
            </a:xfrm>
            <a:custGeom>
              <a:avLst/>
              <a:gdLst/>
              <a:ahLst/>
              <a:cxnLst>
                <a:cxn ang="0">
                  <a:pos x="wd2" y="hd2"/>
                </a:cxn>
                <a:cxn ang="5400000">
                  <a:pos x="wd2" y="hd2"/>
                </a:cxn>
                <a:cxn ang="10800000">
                  <a:pos x="wd2" y="hd2"/>
                </a:cxn>
                <a:cxn ang="16200000">
                  <a:pos x="wd2" y="hd2"/>
                </a:cxn>
              </a:cxnLst>
              <a:rect l="0" t="0" r="r" b="b"/>
              <a:pathLst>
                <a:path w="21600" h="21600" extrusionOk="0">
                  <a:moveTo>
                    <a:pt x="13773" y="11043"/>
                  </a:moveTo>
                  <a:cubicBezTo>
                    <a:pt x="13785" y="11904"/>
                    <a:pt x="13935" y="12761"/>
                    <a:pt x="14222" y="13515"/>
                  </a:cubicBezTo>
                  <a:cubicBezTo>
                    <a:pt x="14774" y="14967"/>
                    <a:pt x="15748" y="15816"/>
                    <a:pt x="16777" y="15741"/>
                  </a:cubicBezTo>
                  <a:lnTo>
                    <a:pt x="16652" y="6122"/>
                  </a:lnTo>
                  <a:cubicBezTo>
                    <a:pt x="15620" y="6122"/>
                    <a:pt x="14668" y="7044"/>
                    <a:pt x="14154" y="8539"/>
                  </a:cubicBezTo>
                  <a:cubicBezTo>
                    <a:pt x="13888" y="9315"/>
                    <a:pt x="13761" y="10181"/>
                    <a:pt x="13773" y="11043"/>
                  </a:cubicBezTo>
                  <a:close/>
                  <a:moveTo>
                    <a:pt x="0" y="10800"/>
                  </a:moveTo>
                  <a:cubicBezTo>
                    <a:pt x="0" y="4835"/>
                    <a:pt x="2812" y="0"/>
                    <a:pt x="6282" y="0"/>
                  </a:cubicBezTo>
                  <a:cubicBezTo>
                    <a:pt x="9294" y="0"/>
                    <a:pt x="12306" y="0"/>
                    <a:pt x="15318" y="0"/>
                  </a:cubicBezTo>
                  <a:cubicBezTo>
                    <a:pt x="18788" y="0"/>
                    <a:pt x="21600" y="4835"/>
                    <a:pt x="21600" y="10800"/>
                  </a:cubicBezTo>
                  <a:lnTo>
                    <a:pt x="21600" y="10800"/>
                  </a:lnTo>
                  <a:cubicBezTo>
                    <a:pt x="21600" y="16765"/>
                    <a:pt x="18788" y="21600"/>
                    <a:pt x="15318" y="21600"/>
                  </a:cubicBezTo>
                  <a:lnTo>
                    <a:pt x="6282" y="21600"/>
                  </a:lnTo>
                  <a:cubicBezTo>
                    <a:pt x="2812" y="21600"/>
                    <a:pt x="0" y="16765"/>
                    <a:pt x="0" y="10800"/>
                  </a:cubicBezTo>
                  <a:close/>
                </a:path>
              </a:pathLst>
            </a:custGeom>
            <a:solidFill>
              <a:schemeClr val="accent2">
                <a:lumOff val="10980"/>
              </a:schemeClr>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04" name="Rounded Rectangle 76"/>
            <p:cNvSpPr/>
            <p:nvPr/>
          </p:nvSpPr>
          <p:spPr>
            <a:xfrm>
              <a:off x="755764" y="776293"/>
              <a:ext cx="99849" cy="399394"/>
            </a:xfrm>
            <a:prstGeom prst="roundRect">
              <a:avLst>
                <a:gd name="adj" fmla="val 50000"/>
              </a:avLst>
            </a:prstGeom>
            <a:solidFill>
              <a:schemeClr val="accent2"/>
            </a:solidFill>
            <a:ln w="12700" cap="flat">
              <a:noFill/>
              <a:miter lim="400000"/>
            </a:ln>
            <a:effectLst/>
          </p:spPr>
          <p:txBody>
            <a:bodyPr wrap="square" lIns="45719" tIns="45719" rIns="45719" bIns="45719" numCol="1" anchor="ctr">
              <a:noAutofit/>
            </a:bodyPr>
            <a:lstStyle/>
            <a:p>
              <a:pPr>
                <a:defRPr>
                  <a:solidFill>
                    <a:srgbClr val="FFFFFF"/>
                  </a:solidFill>
                </a:defRPr>
              </a:pPr>
              <a:endParaRPr/>
            </a:p>
          </p:txBody>
        </p:sp>
        <p:sp>
          <p:nvSpPr>
            <p:cNvPr id="605" name="Rounded Rectangle 77"/>
            <p:cNvSpPr/>
            <p:nvPr/>
          </p:nvSpPr>
          <p:spPr>
            <a:xfrm>
              <a:off x="519283" y="802572"/>
              <a:ext cx="99849" cy="97224"/>
            </a:xfrm>
            <a:prstGeom prst="roundRect">
              <a:avLst>
                <a:gd name="adj" fmla="val 50000"/>
              </a:avLst>
            </a:prstGeom>
            <a:solidFill>
              <a:srgbClr val="0D0D0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06" name="Rounded Rectangle 78"/>
            <p:cNvSpPr/>
            <p:nvPr/>
          </p:nvSpPr>
          <p:spPr>
            <a:xfrm>
              <a:off x="955461" y="807831"/>
              <a:ext cx="99849" cy="97224"/>
            </a:xfrm>
            <a:prstGeom prst="roundRect">
              <a:avLst>
                <a:gd name="adj" fmla="val 50000"/>
              </a:avLst>
            </a:prstGeom>
            <a:solidFill>
              <a:srgbClr val="0D0D0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07" name="Rounded Rectangle 79"/>
            <p:cNvSpPr/>
            <p:nvPr/>
          </p:nvSpPr>
          <p:spPr>
            <a:xfrm>
              <a:off x="0" y="1958542"/>
              <a:ext cx="440452" cy="834068"/>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08" name="Rounded Rectangle 80"/>
            <p:cNvSpPr/>
            <p:nvPr/>
          </p:nvSpPr>
          <p:spPr>
            <a:xfrm>
              <a:off x="1128224" y="1949945"/>
              <a:ext cx="440452" cy="834068"/>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09" name="Oval 81"/>
            <p:cNvSpPr/>
            <p:nvPr/>
          </p:nvSpPr>
          <p:spPr>
            <a:xfrm>
              <a:off x="282105" y="99567"/>
              <a:ext cx="1245479" cy="39939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10" name="Oval 82"/>
            <p:cNvSpPr/>
            <p:nvPr/>
          </p:nvSpPr>
          <p:spPr>
            <a:xfrm>
              <a:off x="396750" y="669899"/>
              <a:ext cx="357353" cy="362571"/>
            </a:xfrm>
            <a:prstGeom prst="ellipse">
              <a:avLst/>
            </a:prstGeom>
            <a:noFill/>
            <a:ln w="53975" cap="flat">
              <a:solidFill>
                <a:srgbClr val="843C0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611" name="Oval 83"/>
            <p:cNvSpPr/>
            <p:nvPr/>
          </p:nvSpPr>
          <p:spPr>
            <a:xfrm>
              <a:off x="834595" y="676481"/>
              <a:ext cx="357353" cy="362571"/>
            </a:xfrm>
            <a:prstGeom prst="ellipse">
              <a:avLst/>
            </a:prstGeom>
            <a:noFill/>
            <a:ln w="53975" cap="flat">
              <a:solidFill>
                <a:srgbClr val="843C0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612" name="Rounded Rectangle 84"/>
            <p:cNvSpPr/>
            <p:nvPr/>
          </p:nvSpPr>
          <p:spPr>
            <a:xfrm rot="5400000">
              <a:off x="1195882" y="826226"/>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13" name="Rounded Rectangle 85"/>
            <p:cNvSpPr/>
            <p:nvPr/>
          </p:nvSpPr>
          <p:spPr>
            <a:xfrm rot="5400000">
              <a:off x="307761" y="831482"/>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14" name="Rounded Rectangle 86"/>
            <p:cNvSpPr/>
            <p:nvPr/>
          </p:nvSpPr>
          <p:spPr>
            <a:xfrm rot="5400000">
              <a:off x="738682" y="768423"/>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616" name="Rounded Rectangle 61"/>
          <p:cNvSpPr/>
          <p:nvPr/>
        </p:nvSpPr>
        <p:spPr>
          <a:xfrm>
            <a:off x="9018894" y="4198242"/>
            <a:ext cx="379680" cy="364177"/>
          </a:xfrm>
          <a:prstGeom prst="roundRect">
            <a:avLst>
              <a:gd name="adj" fmla="val 50000"/>
            </a:avLst>
          </a:prstGeom>
          <a:solidFill>
            <a:srgbClr val="FFFFFF"/>
          </a:solidFill>
          <a:ln w="12700">
            <a:miter lim="400000"/>
          </a:ln>
        </p:spPr>
        <p:txBody>
          <a:bodyPr lIns="45719" rIns="45719" anchor="ctr"/>
          <a:lstStyle/>
          <a:p>
            <a:pPr algn="ctr">
              <a:defRPr>
                <a:solidFill>
                  <a:srgbClr val="FFFFFF"/>
                </a:solidFill>
              </a:defRPr>
            </a:pPr>
            <a:endParaRPr/>
          </a:p>
        </p:txBody>
      </p:sp>
      <p:sp>
        <p:nvSpPr>
          <p:cNvPr id="617" name="Rounded Rectangle 62"/>
          <p:cNvSpPr/>
          <p:nvPr/>
        </p:nvSpPr>
        <p:spPr>
          <a:xfrm>
            <a:off x="8740783" y="4555673"/>
            <a:ext cx="245847" cy="242190"/>
          </a:xfrm>
          <a:prstGeom prst="roundRect">
            <a:avLst>
              <a:gd name="adj" fmla="val 50000"/>
            </a:avLst>
          </a:prstGeom>
          <a:solidFill>
            <a:srgbClr val="FFFFFF"/>
          </a:solidFill>
          <a:ln w="12700">
            <a:miter lim="400000"/>
          </a:ln>
        </p:spPr>
        <p:txBody>
          <a:bodyPr lIns="45719" rIns="45719" anchor="ctr"/>
          <a:lstStyle/>
          <a:p>
            <a:pPr algn="ctr">
              <a:defRPr>
                <a:solidFill>
                  <a:srgbClr val="FFFFFF"/>
                </a:solidFill>
              </a:defRPr>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621" name="Title 1"/>
          <p:cNvSpPr txBox="1">
            <a:spLocks noGrp="1"/>
          </p:cNvSpPr>
          <p:nvPr>
            <p:ph type="title"/>
          </p:nvPr>
        </p:nvSpPr>
        <p:spPr>
          <a:xfrm>
            <a:off x="838200" y="365125"/>
            <a:ext cx="10515600" cy="1325563"/>
          </a:xfrm>
          <a:prstGeom prst="rect">
            <a:avLst/>
          </a:prstGeom>
        </p:spPr>
        <p:txBody>
          <a:bodyPr/>
          <a:lstStyle>
            <a:lvl1pPr>
              <a:defRPr>
                <a:latin typeface="Arial"/>
                <a:ea typeface="Arial"/>
                <a:cs typeface="Arial"/>
                <a:sym typeface="Arial"/>
              </a:defRPr>
            </a:lvl1pPr>
          </a:lstStyle>
          <a:p>
            <a:r>
              <a:rPr dirty="0">
                <a:solidFill>
                  <a:schemeClr val="tx1"/>
                </a:solidFill>
              </a:rPr>
              <a:t>1.4 Respond in a helpful way </a:t>
            </a:r>
          </a:p>
        </p:txBody>
      </p:sp>
      <p:sp>
        <p:nvSpPr>
          <p:cNvPr id="622" name="Content Placeholder 2"/>
          <p:cNvSpPr txBox="1">
            <a:spLocks noGrp="1"/>
          </p:cNvSpPr>
          <p:nvPr>
            <p:ph type="body" idx="1"/>
          </p:nvPr>
        </p:nvSpPr>
        <p:spPr>
          <a:xfrm>
            <a:off x="838200" y="1825625"/>
            <a:ext cx="10515600" cy="4351338"/>
          </a:xfrm>
          <a:prstGeom prst="rect">
            <a:avLst/>
          </a:prstGeom>
        </p:spPr>
        <p:txBody>
          <a:bodyPr/>
          <a:lstStyle/>
          <a:p>
            <a:pPr marL="0" indent="0">
              <a:lnSpc>
                <a:spcPct val="81000"/>
              </a:lnSpc>
              <a:buSzTx/>
              <a:buNone/>
              <a:defRPr>
                <a:latin typeface="Arial"/>
                <a:ea typeface="Arial"/>
                <a:cs typeface="Arial"/>
                <a:sym typeface="Arial"/>
              </a:defRPr>
            </a:pPr>
            <a:r>
              <a:rPr dirty="0">
                <a:solidFill>
                  <a:schemeClr val="tx1"/>
                </a:solidFill>
              </a:rPr>
              <a:t>Think of times when you have reacted like each person. When did you react in a positive, helpful way?</a:t>
            </a:r>
          </a:p>
          <a:p>
            <a:pPr marL="0" indent="0">
              <a:lnSpc>
                <a:spcPct val="81000"/>
              </a:lnSpc>
              <a:buSzTx/>
              <a:buNone/>
              <a:defRPr>
                <a:latin typeface="Arial"/>
                <a:ea typeface="Arial"/>
                <a:cs typeface="Arial"/>
                <a:sym typeface="Arial"/>
              </a:defRPr>
            </a:pPr>
            <a:r>
              <a:rPr dirty="0">
                <a:solidFill>
                  <a:schemeClr val="tx1"/>
                </a:solidFill>
              </a:rPr>
              <a:t>When did you react in a negative, unhelpful way?</a:t>
            </a:r>
          </a:p>
          <a:p>
            <a:pPr marL="0" indent="0">
              <a:lnSpc>
                <a:spcPct val="81000"/>
              </a:lnSpc>
              <a:buSzTx/>
              <a:buNone/>
              <a:defRPr>
                <a:latin typeface="Arial"/>
                <a:ea typeface="Arial"/>
                <a:cs typeface="Arial"/>
                <a:sym typeface="Arial"/>
              </a:defRPr>
            </a:pPr>
            <a:endParaRPr dirty="0">
              <a:solidFill>
                <a:schemeClr val="tx1"/>
              </a:solidFill>
            </a:endParaRPr>
          </a:p>
          <a:p>
            <a:pPr marL="0" indent="0">
              <a:lnSpc>
                <a:spcPct val="81000"/>
              </a:lnSpc>
              <a:buSzTx/>
              <a:buNone/>
              <a:defRPr>
                <a:solidFill>
                  <a:srgbClr val="000000"/>
                </a:solidFill>
                <a:latin typeface="Arial"/>
                <a:ea typeface="Arial"/>
                <a:cs typeface="Arial"/>
                <a:sym typeface="Arial"/>
              </a:defRPr>
            </a:pPr>
            <a:r>
              <a:rPr u="sng" dirty="0">
                <a:solidFill>
                  <a:schemeClr val="tx1"/>
                </a:solidFill>
              </a:rPr>
              <a:t>Challenge</a:t>
            </a:r>
            <a:r>
              <a:rPr dirty="0">
                <a:solidFill>
                  <a:schemeClr val="tx1"/>
                </a:solidFill>
              </a:rPr>
              <a:t>: Can you find any patterns or habits in how you tend to respond positively or negatively to a setback?</a:t>
            </a:r>
          </a:p>
          <a:p>
            <a:pPr marL="0" indent="0">
              <a:lnSpc>
                <a:spcPct val="81000"/>
              </a:lnSpc>
              <a:buSzTx/>
              <a:buNone/>
              <a:defRPr>
                <a:solidFill>
                  <a:srgbClr val="000000"/>
                </a:solidFill>
                <a:latin typeface="Arial"/>
                <a:ea typeface="Arial"/>
                <a:cs typeface="Arial"/>
                <a:sym typeface="Arial"/>
              </a:defRPr>
            </a:pPr>
            <a:endParaRPr dirty="0">
              <a:solidFill>
                <a:schemeClr val="tx1"/>
              </a:solidFill>
            </a:endParaRPr>
          </a:p>
          <a:p>
            <a:pPr marL="0" indent="0">
              <a:lnSpc>
                <a:spcPct val="81000"/>
              </a:lnSpc>
              <a:buSzTx/>
              <a:buNone/>
              <a:defRPr>
                <a:solidFill>
                  <a:srgbClr val="000000"/>
                </a:solidFill>
                <a:latin typeface="Arial"/>
                <a:ea typeface="Arial"/>
                <a:cs typeface="Arial"/>
                <a:sym typeface="Arial"/>
              </a:defRPr>
            </a:pPr>
            <a:r>
              <a:rPr u="sng" dirty="0">
                <a:solidFill>
                  <a:schemeClr val="tx1"/>
                </a:solidFill>
              </a:rPr>
              <a:t>Extra challenge</a:t>
            </a:r>
            <a:r>
              <a:rPr dirty="0">
                <a:solidFill>
                  <a:schemeClr val="tx1"/>
                </a:solidFill>
              </a:rPr>
              <a:t>: Work in pairs to identify how you could respond more positively when something doesn’t go well for you.</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 name="Title 1"/>
          <p:cNvSpPr txBox="1">
            <a:spLocks noGrp="1"/>
          </p:cNvSpPr>
          <p:nvPr>
            <p:ph type="title"/>
          </p:nvPr>
        </p:nvSpPr>
        <p:spPr>
          <a:xfrm>
            <a:off x="838200" y="365125"/>
            <a:ext cx="10515600" cy="1325563"/>
          </a:xfrm>
          <a:prstGeom prst="rect">
            <a:avLst/>
          </a:prstGeom>
        </p:spPr>
        <p:txBody>
          <a:bodyPr/>
          <a:lstStyle/>
          <a:p>
            <a:r>
              <a:t>1.4 Respond in a helpful way</a:t>
            </a:r>
          </a:p>
        </p:txBody>
      </p:sp>
      <p:sp>
        <p:nvSpPr>
          <p:cNvPr id="627" name="Rectangle 2"/>
          <p:cNvSpPr txBox="1"/>
          <p:nvPr/>
        </p:nvSpPr>
        <p:spPr>
          <a:xfrm>
            <a:off x="248919" y="1454835"/>
            <a:ext cx="11643362" cy="2946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400"/>
            </a:lvl1pPr>
          </a:lstStyle>
          <a:p>
            <a:r>
              <a:t>List some times when you responded positively to a setback, and times when you responded negatively. </a:t>
            </a:r>
          </a:p>
        </p:txBody>
      </p:sp>
      <p:grpSp>
        <p:nvGrpSpPr>
          <p:cNvPr id="633" name="Group 13"/>
          <p:cNvGrpSpPr/>
          <p:nvPr/>
        </p:nvGrpSpPr>
        <p:grpSpPr>
          <a:xfrm>
            <a:off x="10184356" y="2585185"/>
            <a:ext cx="1879601" cy="3151634"/>
            <a:chOff x="0" y="0"/>
            <a:chExt cx="1879600" cy="3151633"/>
          </a:xfrm>
        </p:grpSpPr>
        <p:grpSp>
          <p:nvGrpSpPr>
            <p:cNvPr id="631" name="Group 3"/>
            <p:cNvGrpSpPr/>
            <p:nvPr/>
          </p:nvGrpSpPr>
          <p:grpSpPr>
            <a:xfrm>
              <a:off x="0" y="0"/>
              <a:ext cx="1879600" cy="3151634"/>
              <a:chOff x="0" y="0"/>
              <a:chExt cx="1879600" cy="3151633"/>
            </a:xfrm>
          </p:grpSpPr>
          <p:sp>
            <p:nvSpPr>
              <p:cNvPr id="628" name="Oval 4"/>
              <p:cNvSpPr/>
              <p:nvPr/>
            </p:nvSpPr>
            <p:spPr>
              <a:xfrm>
                <a:off x="514652" y="0"/>
                <a:ext cx="850297" cy="900869"/>
              </a:xfrm>
              <a:prstGeom prst="ellipse">
                <a:avLst/>
              </a:prstGeom>
              <a:solidFill>
                <a:srgbClr val="BFBFB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29" name="Rounded Rectangle 5"/>
              <p:cNvSpPr/>
              <p:nvPr/>
            </p:nvSpPr>
            <p:spPr>
              <a:xfrm>
                <a:off x="380395" y="617939"/>
                <a:ext cx="1118810" cy="1936869"/>
              </a:xfrm>
              <a:prstGeom prst="roundRect">
                <a:avLst>
                  <a:gd name="adj" fmla="val 50000"/>
                </a:avLst>
              </a:prstGeom>
              <a:solidFill>
                <a:srgbClr val="BFBFB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30" name="Rectangle 6"/>
              <p:cNvSpPr/>
              <p:nvPr/>
            </p:nvSpPr>
            <p:spPr>
              <a:xfrm>
                <a:off x="0" y="2093112"/>
                <a:ext cx="1879600" cy="1058522"/>
              </a:xfrm>
              <a:prstGeom prst="rect">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632" name="Arc 11"/>
            <p:cNvSpPr/>
            <p:nvPr/>
          </p:nvSpPr>
          <p:spPr>
            <a:xfrm rot="7744605">
              <a:off x="868424" y="551670"/>
              <a:ext cx="109714" cy="13518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1929" y="0"/>
                    <a:pt x="21600" y="8022"/>
                    <a:pt x="21600" y="17917"/>
                  </a:cubicBezTo>
                  <a:cubicBezTo>
                    <a:pt x="21600" y="19154"/>
                    <a:pt x="21445" y="20389"/>
                    <a:pt x="21139" y="21600"/>
                  </a:cubicBezTo>
                </a:path>
              </a:pathLst>
            </a:custGeom>
            <a:noFill/>
            <a:ln w="63500" cap="rnd">
              <a:solidFill>
                <a:srgbClr val="000000"/>
              </a:solidFill>
              <a:prstDash val="solid"/>
              <a:miter lim="800000"/>
            </a:ln>
            <a:effectLst/>
          </p:spPr>
          <p:txBody>
            <a:bodyPr wrap="square" lIns="45719" tIns="45719" rIns="45719" bIns="45719" numCol="1" anchor="ctr">
              <a:noAutofit/>
            </a:bodyPr>
            <a:lstStyle/>
            <a:p>
              <a:pPr algn="ctr"/>
              <a:endParaRPr/>
            </a:p>
          </p:txBody>
        </p:sp>
      </p:grpSp>
      <p:grpSp>
        <p:nvGrpSpPr>
          <p:cNvPr id="639" name="Group 22"/>
          <p:cNvGrpSpPr/>
          <p:nvPr/>
        </p:nvGrpSpPr>
        <p:grpSpPr>
          <a:xfrm>
            <a:off x="-102459" y="2568847"/>
            <a:ext cx="1879601" cy="3151634"/>
            <a:chOff x="0" y="0"/>
            <a:chExt cx="1879600" cy="3151633"/>
          </a:xfrm>
        </p:grpSpPr>
        <p:grpSp>
          <p:nvGrpSpPr>
            <p:cNvPr id="637" name="Group 15"/>
            <p:cNvGrpSpPr/>
            <p:nvPr/>
          </p:nvGrpSpPr>
          <p:grpSpPr>
            <a:xfrm>
              <a:off x="0" y="0"/>
              <a:ext cx="1879600" cy="3151634"/>
              <a:chOff x="0" y="0"/>
              <a:chExt cx="1879600" cy="3151633"/>
            </a:xfrm>
          </p:grpSpPr>
          <p:sp>
            <p:nvSpPr>
              <p:cNvPr id="634" name="Oval 17"/>
              <p:cNvSpPr/>
              <p:nvPr/>
            </p:nvSpPr>
            <p:spPr>
              <a:xfrm>
                <a:off x="514652" y="0"/>
                <a:ext cx="850297" cy="900869"/>
              </a:xfrm>
              <a:prstGeom prst="ellipse">
                <a:avLst/>
              </a:prstGeom>
              <a:solidFill>
                <a:srgbClr val="BFBFB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35" name="Rounded Rectangle 18"/>
              <p:cNvSpPr/>
              <p:nvPr/>
            </p:nvSpPr>
            <p:spPr>
              <a:xfrm>
                <a:off x="380395" y="617939"/>
                <a:ext cx="1118810" cy="1936869"/>
              </a:xfrm>
              <a:prstGeom prst="roundRect">
                <a:avLst>
                  <a:gd name="adj" fmla="val 50000"/>
                </a:avLst>
              </a:prstGeom>
              <a:solidFill>
                <a:srgbClr val="BFBFB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36" name="Rectangle 19"/>
              <p:cNvSpPr/>
              <p:nvPr/>
            </p:nvSpPr>
            <p:spPr>
              <a:xfrm>
                <a:off x="0" y="2093112"/>
                <a:ext cx="1879600" cy="1058522"/>
              </a:xfrm>
              <a:prstGeom prst="rect">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638" name="Arc 12"/>
            <p:cNvSpPr/>
            <p:nvPr/>
          </p:nvSpPr>
          <p:spPr>
            <a:xfrm rot="18552352">
              <a:off x="878697" y="519103"/>
              <a:ext cx="109714" cy="13518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11929" y="0"/>
                    <a:pt x="21600" y="8022"/>
                    <a:pt x="21600" y="17917"/>
                  </a:cubicBezTo>
                  <a:cubicBezTo>
                    <a:pt x="21600" y="19154"/>
                    <a:pt x="21445" y="20389"/>
                    <a:pt x="21139" y="21600"/>
                  </a:cubicBezTo>
                </a:path>
              </a:pathLst>
            </a:custGeom>
            <a:noFill/>
            <a:ln w="63500" cap="rnd">
              <a:solidFill>
                <a:srgbClr val="000000"/>
              </a:solidFill>
              <a:prstDash val="solid"/>
              <a:miter lim="800000"/>
            </a:ln>
            <a:effectLst/>
          </p:spPr>
          <p:txBody>
            <a:bodyPr wrap="square" lIns="45719" tIns="45719" rIns="45719" bIns="45719" numCol="1" anchor="ctr">
              <a:noAutofit/>
            </a:bodyPr>
            <a:lstStyle/>
            <a:p>
              <a:pPr algn="ctr"/>
              <a:endParaRPr/>
            </a:p>
          </p:txBody>
        </p:sp>
      </p:grpSp>
      <p:sp>
        <p:nvSpPr>
          <p:cNvPr id="640" name="TextBox 20"/>
          <p:cNvSpPr txBox="1"/>
          <p:nvPr/>
        </p:nvSpPr>
        <p:spPr>
          <a:xfrm>
            <a:off x="1397605" y="1950720"/>
            <a:ext cx="4291996" cy="2488566"/>
          </a:xfrm>
          <a:prstGeom prst="rect">
            <a:avLst/>
          </a:prstGeom>
          <a:ln>
            <a:solidFill>
              <a:srgbClr val="000000"/>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1400"/>
            </a:pPr>
            <a:r>
              <a:t>Times when my response was</a:t>
            </a:r>
          </a:p>
          <a:p>
            <a:pPr>
              <a:defRPr sz="1400"/>
            </a:pPr>
            <a:r>
              <a:t>negative and unhelpful:</a:t>
            </a:r>
          </a:p>
          <a:p>
            <a:pPr>
              <a:defRPr sz="1400"/>
            </a:pPr>
            <a:endParaRPr/>
          </a:p>
          <a:p>
            <a:endParaRPr/>
          </a:p>
          <a:p>
            <a:endParaRPr/>
          </a:p>
          <a:p>
            <a:endParaRPr/>
          </a:p>
          <a:p>
            <a:endParaRPr/>
          </a:p>
          <a:p>
            <a:endParaRPr/>
          </a:p>
          <a:p>
            <a:endParaRPr/>
          </a:p>
        </p:txBody>
      </p:sp>
      <p:sp>
        <p:nvSpPr>
          <p:cNvPr id="641" name="TextBox 21"/>
          <p:cNvSpPr txBox="1"/>
          <p:nvPr/>
        </p:nvSpPr>
        <p:spPr>
          <a:xfrm>
            <a:off x="6214391" y="1927242"/>
            <a:ext cx="4291996" cy="2539366"/>
          </a:xfrm>
          <a:prstGeom prst="rect">
            <a:avLst/>
          </a:prstGeom>
          <a:ln>
            <a:solidFill>
              <a:srgbClr val="000000"/>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1400"/>
            </a:pPr>
            <a:r>
              <a:t>Times when my response was</a:t>
            </a:r>
          </a:p>
          <a:p>
            <a:pPr>
              <a:defRPr sz="1400"/>
            </a:pPr>
            <a:r>
              <a:t>positive and helpful:</a:t>
            </a:r>
          </a:p>
          <a:p>
            <a:endParaRPr/>
          </a:p>
          <a:p>
            <a:endParaRPr/>
          </a:p>
          <a:p>
            <a:endParaRPr/>
          </a:p>
          <a:p>
            <a:endParaRPr/>
          </a:p>
          <a:p>
            <a:endParaRPr/>
          </a:p>
          <a:p>
            <a:endParaRPr/>
          </a:p>
          <a:p>
            <a:endParaRPr/>
          </a:p>
        </p:txBody>
      </p:sp>
      <p:sp>
        <p:nvSpPr>
          <p:cNvPr id="642" name="TextBox 23"/>
          <p:cNvSpPr txBox="1"/>
          <p:nvPr/>
        </p:nvSpPr>
        <p:spPr>
          <a:xfrm>
            <a:off x="9433560" y="59471"/>
            <a:ext cx="3352801" cy="2946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400"/>
            </a:lvl1pPr>
          </a:lstStyle>
          <a:p>
            <a:r>
              <a:t>Name: ______________________</a:t>
            </a:r>
          </a:p>
        </p:txBody>
      </p:sp>
      <p:sp>
        <p:nvSpPr>
          <p:cNvPr id="643" name="TextBox 7"/>
          <p:cNvSpPr txBox="1"/>
          <p:nvPr/>
        </p:nvSpPr>
        <p:spPr>
          <a:xfrm>
            <a:off x="278794" y="4782711"/>
            <a:ext cx="5410806" cy="1631216"/>
          </a:xfrm>
          <a:prstGeom prst="rect">
            <a:avLst/>
          </a:prstGeom>
          <a:ln>
            <a:solidFill>
              <a:srgbClr val="000000"/>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1400">
                <a:latin typeface="Arial"/>
                <a:ea typeface="Arial"/>
                <a:cs typeface="Arial"/>
                <a:sym typeface="Arial"/>
              </a:defRPr>
            </a:pPr>
            <a:r>
              <a:rPr lang="en-GB" dirty="0"/>
              <a:t>Challenge: </a:t>
            </a:r>
            <a:r>
              <a:rPr dirty="0"/>
              <a:t>Can you find any patterns or habits in how you tend to respond positively or negatively to a setback?</a:t>
            </a:r>
          </a:p>
          <a:p>
            <a:pPr>
              <a:defRPr>
                <a:latin typeface="Arial"/>
                <a:ea typeface="Arial"/>
                <a:cs typeface="Arial"/>
                <a:sym typeface="Arial"/>
              </a:defRPr>
            </a:pPr>
            <a:endParaRPr dirty="0"/>
          </a:p>
          <a:p>
            <a:pPr>
              <a:defRPr>
                <a:latin typeface="Arial"/>
                <a:ea typeface="Arial"/>
                <a:cs typeface="Arial"/>
                <a:sym typeface="Arial"/>
              </a:defRPr>
            </a:pPr>
            <a:endParaRPr dirty="0"/>
          </a:p>
          <a:p>
            <a:pPr>
              <a:defRPr>
                <a:latin typeface="Arial"/>
                <a:ea typeface="Arial"/>
                <a:cs typeface="Arial"/>
                <a:sym typeface="Arial"/>
              </a:defRPr>
            </a:pPr>
            <a:endParaRPr dirty="0"/>
          </a:p>
          <a:p>
            <a:pPr>
              <a:defRPr>
                <a:latin typeface="Arial"/>
                <a:ea typeface="Arial"/>
                <a:cs typeface="Arial"/>
                <a:sym typeface="Arial"/>
              </a:defRPr>
            </a:pPr>
            <a:endParaRPr dirty="0"/>
          </a:p>
        </p:txBody>
      </p:sp>
      <p:sp>
        <p:nvSpPr>
          <p:cNvPr id="644" name="TextBox 25"/>
          <p:cNvSpPr txBox="1"/>
          <p:nvPr/>
        </p:nvSpPr>
        <p:spPr>
          <a:xfrm>
            <a:off x="6217399" y="4784771"/>
            <a:ext cx="5410806" cy="1631216"/>
          </a:xfrm>
          <a:prstGeom prst="rect">
            <a:avLst/>
          </a:prstGeom>
          <a:ln>
            <a:solidFill>
              <a:srgbClr val="000000"/>
            </a:solidFill>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1400">
                <a:latin typeface="Arial"/>
                <a:ea typeface="Arial"/>
                <a:cs typeface="Arial"/>
                <a:sym typeface="Arial"/>
              </a:defRPr>
            </a:pPr>
            <a:r>
              <a:rPr lang="en-GB" dirty="0"/>
              <a:t>Extra challenge: </a:t>
            </a:r>
            <a:r>
              <a:rPr dirty="0"/>
              <a:t>How I could respond more positively when something doesn’t go well:</a:t>
            </a:r>
          </a:p>
          <a:p>
            <a:pPr>
              <a:defRPr>
                <a:latin typeface="Arial"/>
                <a:ea typeface="Arial"/>
                <a:cs typeface="Arial"/>
                <a:sym typeface="Arial"/>
              </a:defRPr>
            </a:pPr>
            <a:endParaRPr dirty="0"/>
          </a:p>
          <a:p>
            <a:pPr>
              <a:defRPr>
                <a:latin typeface="Arial"/>
                <a:ea typeface="Arial"/>
                <a:cs typeface="Arial"/>
                <a:sym typeface="Arial"/>
              </a:defRPr>
            </a:pPr>
            <a:endParaRPr dirty="0"/>
          </a:p>
          <a:p>
            <a:pPr>
              <a:defRPr>
                <a:latin typeface="Arial"/>
                <a:ea typeface="Arial"/>
                <a:cs typeface="Arial"/>
                <a:sym typeface="Arial"/>
              </a:defRPr>
            </a:pPr>
            <a:endParaRPr dirty="0"/>
          </a:p>
          <a:p>
            <a:pPr>
              <a:defRPr>
                <a:latin typeface="Arial"/>
                <a:ea typeface="Arial"/>
                <a:cs typeface="Arial"/>
                <a:sym typeface="Arial"/>
              </a:defRPr>
            </a:pP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646" name="Title 1"/>
          <p:cNvSpPr txBox="1">
            <a:spLocks noGrp="1"/>
          </p:cNvSpPr>
          <p:nvPr>
            <p:ph type="title"/>
          </p:nvPr>
        </p:nvSpPr>
        <p:spPr>
          <a:xfrm>
            <a:off x="838200" y="365125"/>
            <a:ext cx="10515600" cy="1325563"/>
          </a:xfrm>
          <a:prstGeom prst="rect">
            <a:avLst/>
          </a:prstGeom>
        </p:spPr>
        <p:txBody>
          <a:bodyPr/>
          <a:lstStyle/>
          <a:p>
            <a:pPr>
              <a:defRPr>
                <a:latin typeface="Arial"/>
                <a:ea typeface="Arial"/>
                <a:cs typeface="Arial"/>
                <a:sym typeface="Arial"/>
              </a:defRPr>
            </a:pPr>
            <a:r>
              <a:rPr dirty="0">
                <a:solidFill>
                  <a:schemeClr val="tx1"/>
                </a:solidFill>
              </a:rPr>
              <a:t>1.5 Choose a growth mindset</a:t>
            </a:r>
          </a:p>
        </p:txBody>
      </p:sp>
      <p:grpSp>
        <p:nvGrpSpPr>
          <p:cNvPr id="669" name="Group 2"/>
          <p:cNvGrpSpPr/>
          <p:nvPr/>
        </p:nvGrpSpPr>
        <p:grpSpPr>
          <a:xfrm>
            <a:off x="8055099" y="4263121"/>
            <a:ext cx="1569992" cy="2921993"/>
            <a:chOff x="0" y="0"/>
            <a:chExt cx="1569991" cy="2921992"/>
          </a:xfrm>
        </p:grpSpPr>
        <p:sp>
          <p:nvSpPr>
            <p:cNvPr id="647" name="Oval 25"/>
            <p:cNvSpPr/>
            <p:nvPr/>
          </p:nvSpPr>
          <p:spPr>
            <a:xfrm>
              <a:off x="861850" y="1078203"/>
              <a:ext cx="663477"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48" name="Oval 26"/>
            <p:cNvSpPr/>
            <p:nvPr/>
          </p:nvSpPr>
          <p:spPr>
            <a:xfrm>
              <a:off x="87824" y="1020365"/>
              <a:ext cx="663478"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49" name="Oval 27"/>
            <p:cNvSpPr/>
            <p:nvPr/>
          </p:nvSpPr>
          <p:spPr>
            <a:xfrm>
              <a:off x="72058" y="678779"/>
              <a:ext cx="663478"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50" name="Oval 28"/>
            <p:cNvSpPr/>
            <p:nvPr/>
          </p:nvSpPr>
          <p:spPr>
            <a:xfrm>
              <a:off x="906515" y="735257"/>
              <a:ext cx="663477"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51" name="Oval 29"/>
            <p:cNvSpPr/>
            <p:nvPr/>
          </p:nvSpPr>
          <p:spPr>
            <a:xfrm>
              <a:off x="172436" y="118872"/>
              <a:ext cx="1245480" cy="1186200"/>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52" name="Rounded Rectangle 30"/>
            <p:cNvSpPr/>
            <p:nvPr/>
          </p:nvSpPr>
          <p:spPr>
            <a:xfrm rot="5400000">
              <a:off x="757074" y="511539"/>
              <a:ext cx="97225" cy="1145630"/>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53" name="Rounded Rectangle 31"/>
            <p:cNvSpPr/>
            <p:nvPr/>
          </p:nvSpPr>
          <p:spPr>
            <a:xfrm>
              <a:off x="152403" y="1869094"/>
              <a:ext cx="1245480" cy="1045568"/>
            </a:xfrm>
            <a:prstGeom prst="roundRect">
              <a:avLst>
                <a:gd name="adj" fmla="val 50000"/>
              </a:avLst>
            </a:prstGeom>
            <a:solidFill>
              <a:srgbClr val="00B05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54" name="Rounded Rectangle 32"/>
            <p:cNvSpPr/>
            <p:nvPr/>
          </p:nvSpPr>
          <p:spPr>
            <a:xfrm>
              <a:off x="547201" y="1422883"/>
              <a:ext cx="480848" cy="834069"/>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nvGrpSpPr>
            <p:cNvPr id="659" name="Group 65"/>
            <p:cNvGrpSpPr/>
            <p:nvPr/>
          </p:nvGrpSpPr>
          <p:grpSpPr>
            <a:xfrm>
              <a:off x="160049" y="405481"/>
              <a:ext cx="1259967" cy="1716537"/>
              <a:chOff x="0" y="0"/>
              <a:chExt cx="1259965" cy="1716536"/>
            </a:xfrm>
          </p:grpSpPr>
          <p:grpSp>
            <p:nvGrpSpPr>
              <p:cNvPr id="657" name="Group 66"/>
              <p:cNvGrpSpPr/>
              <p:nvPr/>
            </p:nvGrpSpPr>
            <p:grpSpPr>
              <a:xfrm>
                <a:off x="263134" y="957959"/>
                <a:ext cx="693683" cy="758578"/>
                <a:chOff x="0" y="0"/>
                <a:chExt cx="693682" cy="758576"/>
              </a:xfrm>
            </p:grpSpPr>
            <p:sp>
              <p:nvSpPr>
                <p:cNvPr id="655" name="Oval 68"/>
                <p:cNvSpPr/>
                <p:nvPr/>
              </p:nvSpPr>
              <p:spPr>
                <a:xfrm>
                  <a:off x="0" y="0"/>
                  <a:ext cx="693683" cy="67266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56" name="Chord 69"/>
                <p:cNvSpPr/>
                <p:nvPr/>
              </p:nvSpPr>
              <p:spPr>
                <a:xfrm rot="6769226">
                  <a:off x="173439" y="243733"/>
                  <a:ext cx="386093" cy="485513"/>
                </a:xfrm>
                <a:custGeom>
                  <a:avLst/>
                  <a:gdLst/>
                  <a:ahLst/>
                  <a:cxnLst>
                    <a:cxn ang="0">
                      <a:pos x="wd2" y="hd2"/>
                    </a:cxn>
                    <a:cxn ang="5400000">
                      <a:pos x="wd2" y="hd2"/>
                    </a:cxn>
                    <a:cxn ang="10800000">
                      <a:pos x="wd2" y="hd2"/>
                    </a:cxn>
                    <a:cxn ang="16200000">
                      <a:pos x="wd2" y="hd2"/>
                    </a:cxn>
                  </a:cxnLst>
                  <a:rect l="0" t="0" r="r" b="b"/>
                  <a:pathLst>
                    <a:path w="20308" h="20469" extrusionOk="0">
                      <a:moveTo>
                        <a:pt x="20308" y="17144"/>
                      </a:moveTo>
                      <a:cubicBezTo>
                        <a:pt x="15950" y="21314"/>
                        <a:pt x="8558" y="21600"/>
                        <a:pt x="3796" y="17784"/>
                      </a:cubicBezTo>
                      <a:cubicBezTo>
                        <a:pt x="-965" y="13968"/>
                        <a:pt x="-1292" y="7494"/>
                        <a:pt x="3066" y="3324"/>
                      </a:cubicBezTo>
                      <a:cubicBezTo>
                        <a:pt x="5280" y="1206"/>
                        <a:pt x="8408" y="0"/>
                        <a:pt x="11687" y="0"/>
                      </a:cubicBezTo>
                      <a:close/>
                    </a:path>
                  </a:pathLst>
                </a:cu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658" name="Freeform 67"/>
              <p:cNvSpPr/>
              <p:nvPr/>
            </p:nvSpPr>
            <p:spPr>
              <a:xfrm rot="16756998">
                <a:off x="-152541" y="344180"/>
                <a:ext cx="1565048" cy="1020871"/>
              </a:xfrm>
              <a:custGeom>
                <a:avLst/>
                <a:gdLst/>
                <a:ahLst/>
                <a:cxnLst>
                  <a:cxn ang="0">
                    <a:pos x="wd2" y="hd2"/>
                  </a:cxn>
                  <a:cxn ang="5400000">
                    <a:pos x="wd2" y="hd2"/>
                  </a:cxn>
                  <a:cxn ang="10800000">
                    <a:pos x="wd2" y="hd2"/>
                  </a:cxn>
                  <a:cxn ang="16200000">
                    <a:pos x="wd2" y="hd2"/>
                  </a:cxn>
                </a:cxnLst>
                <a:rect l="0" t="0" r="r" b="b"/>
                <a:pathLst>
                  <a:path w="20683" h="20226" extrusionOk="0">
                    <a:moveTo>
                      <a:pt x="6976" y="6045"/>
                    </a:moveTo>
                    <a:cubicBezTo>
                      <a:pt x="5671" y="5935"/>
                      <a:pt x="4421" y="6779"/>
                      <a:pt x="3698" y="8257"/>
                    </a:cubicBezTo>
                    <a:cubicBezTo>
                      <a:pt x="2871" y="9948"/>
                      <a:pt x="2884" y="12152"/>
                      <a:pt x="3732" y="13824"/>
                    </a:cubicBezTo>
                    <a:cubicBezTo>
                      <a:pt x="4472" y="15283"/>
                      <a:pt x="5728" y="16098"/>
                      <a:pt x="7029" y="15963"/>
                    </a:cubicBezTo>
                    <a:cubicBezTo>
                      <a:pt x="7011" y="12657"/>
                      <a:pt x="6994" y="9351"/>
                      <a:pt x="6976" y="6045"/>
                    </a:cubicBezTo>
                    <a:close/>
                    <a:moveTo>
                      <a:pt x="20604" y="7598"/>
                    </a:moveTo>
                    <a:cubicBezTo>
                      <a:pt x="21142" y="12536"/>
                      <a:pt x="18909" y="17192"/>
                      <a:pt x="15615" y="17999"/>
                    </a:cubicBezTo>
                    <a:lnTo>
                      <a:pt x="7018" y="20106"/>
                    </a:lnTo>
                    <a:cubicBezTo>
                      <a:pt x="3725" y="20913"/>
                      <a:pt x="619" y="17565"/>
                      <a:pt x="80" y="12628"/>
                    </a:cubicBezTo>
                    <a:cubicBezTo>
                      <a:pt x="-458" y="7690"/>
                      <a:pt x="1775" y="3034"/>
                      <a:pt x="5069" y="2227"/>
                    </a:cubicBezTo>
                    <a:lnTo>
                      <a:pt x="13666" y="120"/>
                    </a:lnTo>
                    <a:cubicBezTo>
                      <a:pt x="16959" y="-687"/>
                      <a:pt x="20065" y="2661"/>
                      <a:pt x="20604" y="7598"/>
                    </a:cubicBezTo>
                    <a:close/>
                  </a:path>
                </a:pathLst>
              </a:custGeom>
              <a:solidFill>
                <a:srgbClr val="F8CBA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660" name="Rounded Rectangle 37"/>
            <p:cNvSpPr/>
            <p:nvPr/>
          </p:nvSpPr>
          <p:spPr>
            <a:xfrm>
              <a:off x="745255" y="905676"/>
              <a:ext cx="99849" cy="399394"/>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61" name="Rounded Rectangle 38"/>
            <p:cNvSpPr/>
            <p:nvPr/>
          </p:nvSpPr>
          <p:spPr>
            <a:xfrm>
              <a:off x="519284" y="931955"/>
              <a:ext cx="99849" cy="97224"/>
            </a:xfrm>
            <a:prstGeom prst="roundRect">
              <a:avLst>
                <a:gd name="adj" fmla="val 50000"/>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62" name="Rounded Rectangle 39"/>
            <p:cNvSpPr/>
            <p:nvPr/>
          </p:nvSpPr>
          <p:spPr>
            <a:xfrm>
              <a:off x="955462" y="937214"/>
              <a:ext cx="99849" cy="97224"/>
            </a:xfrm>
            <a:prstGeom prst="roundRect">
              <a:avLst>
                <a:gd name="adj" fmla="val 50000"/>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63" name="Oval 40"/>
            <p:cNvSpPr/>
            <p:nvPr/>
          </p:nvSpPr>
          <p:spPr>
            <a:xfrm>
              <a:off x="105433" y="438145"/>
              <a:ext cx="465092" cy="428779"/>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64" name="Oval 41"/>
            <p:cNvSpPr/>
            <p:nvPr/>
          </p:nvSpPr>
          <p:spPr>
            <a:xfrm>
              <a:off x="1076981" y="548965"/>
              <a:ext cx="465091" cy="428779"/>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65" name="Oval 42"/>
            <p:cNvSpPr/>
            <p:nvPr/>
          </p:nvSpPr>
          <p:spPr>
            <a:xfrm>
              <a:off x="222360" y="-1"/>
              <a:ext cx="663478"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66" name="Oval 43"/>
            <p:cNvSpPr/>
            <p:nvPr/>
          </p:nvSpPr>
          <p:spPr>
            <a:xfrm>
              <a:off x="734408" y="120044"/>
              <a:ext cx="663477"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67" name="Rounded Rectangle 44"/>
            <p:cNvSpPr/>
            <p:nvPr/>
          </p:nvSpPr>
          <p:spPr>
            <a:xfrm>
              <a:off x="-1" y="2087925"/>
              <a:ext cx="440453" cy="834068"/>
            </a:xfrm>
            <a:prstGeom prst="roundRect">
              <a:avLst>
                <a:gd name="adj" fmla="val 50000"/>
              </a:avLst>
            </a:prstGeom>
            <a:solidFill>
              <a:srgbClr val="00B05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68" name="Rounded Rectangle 45"/>
            <p:cNvSpPr/>
            <p:nvPr/>
          </p:nvSpPr>
          <p:spPr>
            <a:xfrm>
              <a:off x="1128224" y="2079329"/>
              <a:ext cx="440452" cy="834068"/>
            </a:xfrm>
            <a:prstGeom prst="roundRect">
              <a:avLst>
                <a:gd name="adj" fmla="val 50000"/>
              </a:avLst>
            </a:prstGeom>
            <a:solidFill>
              <a:srgbClr val="00B05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670" name="TextBox 70"/>
          <p:cNvSpPr txBox="1"/>
          <p:nvPr/>
        </p:nvSpPr>
        <p:spPr>
          <a:xfrm>
            <a:off x="6791771" y="2074320"/>
            <a:ext cx="5003161" cy="196977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3200" b="1">
                <a:latin typeface="Arial"/>
                <a:ea typeface="Arial"/>
                <a:cs typeface="Arial"/>
                <a:sym typeface="Arial"/>
              </a:defRPr>
            </a:pPr>
            <a:r>
              <a:rPr>
                <a:solidFill>
                  <a:schemeClr val="tx1"/>
                </a:solidFill>
              </a:rPr>
              <a:t>Growth mindset</a:t>
            </a:r>
          </a:p>
          <a:p>
            <a:pPr>
              <a:defRPr>
                <a:solidFill>
                  <a:srgbClr val="FFFFFF"/>
                </a:solidFill>
                <a:latin typeface="Arial"/>
                <a:ea typeface="Arial"/>
                <a:cs typeface="Arial"/>
                <a:sym typeface="Arial"/>
              </a:defRPr>
            </a:pPr>
            <a:endParaRPr>
              <a:solidFill>
                <a:schemeClr val="tx1"/>
              </a:solidFill>
            </a:endParaRPr>
          </a:p>
          <a:p>
            <a:pPr marL="285750" indent="-285750">
              <a:buSzPct val="100000"/>
              <a:buFont typeface="Arial"/>
              <a:buChar char="•"/>
              <a:defRPr sz="2400">
                <a:solidFill>
                  <a:srgbClr val="FFFFFF"/>
                </a:solidFill>
                <a:latin typeface="Arial"/>
                <a:ea typeface="Arial"/>
                <a:cs typeface="Arial"/>
                <a:sym typeface="Arial"/>
              </a:defRPr>
            </a:pPr>
            <a:r>
              <a:rPr>
                <a:solidFill>
                  <a:schemeClr val="tx1"/>
                </a:solidFill>
              </a:rPr>
              <a:t>I can get better at almost anything</a:t>
            </a:r>
          </a:p>
          <a:p>
            <a:pPr marL="285750" indent="-285750">
              <a:buSzPct val="100000"/>
              <a:buFont typeface="Arial"/>
              <a:buChar char="•"/>
              <a:defRPr sz="2400">
                <a:solidFill>
                  <a:srgbClr val="FFFFFF"/>
                </a:solidFill>
                <a:latin typeface="Arial"/>
                <a:ea typeface="Arial"/>
                <a:cs typeface="Arial"/>
                <a:sym typeface="Arial"/>
              </a:defRPr>
            </a:pPr>
            <a:r>
              <a:rPr>
                <a:solidFill>
                  <a:schemeClr val="tx1"/>
                </a:solidFill>
              </a:rPr>
              <a:t>I just need to work hard at it</a:t>
            </a:r>
          </a:p>
          <a:p>
            <a:pPr marL="285750" indent="-285750">
              <a:buSzPct val="100000"/>
              <a:buFont typeface="Arial"/>
              <a:buChar char="•"/>
              <a:defRPr sz="2400">
                <a:solidFill>
                  <a:srgbClr val="FFFFFF"/>
                </a:solidFill>
                <a:latin typeface="Arial"/>
                <a:ea typeface="Arial"/>
                <a:cs typeface="Arial"/>
                <a:sym typeface="Arial"/>
              </a:defRPr>
            </a:pPr>
            <a:r>
              <a:rPr>
                <a:solidFill>
                  <a:schemeClr val="tx1"/>
                </a:solidFill>
              </a:rPr>
              <a:t>I can change if I make the effort</a:t>
            </a:r>
          </a:p>
        </p:txBody>
      </p:sp>
      <p:sp>
        <p:nvSpPr>
          <p:cNvPr id="671" name="TextBox 71"/>
          <p:cNvSpPr txBox="1"/>
          <p:nvPr/>
        </p:nvSpPr>
        <p:spPr>
          <a:xfrm>
            <a:off x="387706" y="2113303"/>
            <a:ext cx="6060035" cy="196977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3200" b="1">
                <a:latin typeface="Arial"/>
                <a:ea typeface="Arial"/>
                <a:cs typeface="Arial"/>
                <a:sym typeface="Arial"/>
              </a:defRPr>
            </a:pPr>
            <a:r>
              <a:rPr>
                <a:solidFill>
                  <a:schemeClr val="tx1"/>
                </a:solidFill>
              </a:rPr>
              <a:t>Fixed mindset</a:t>
            </a:r>
          </a:p>
          <a:p>
            <a:pPr>
              <a:defRPr>
                <a:solidFill>
                  <a:srgbClr val="FFFFFF"/>
                </a:solidFill>
                <a:latin typeface="Arial"/>
                <a:ea typeface="Arial"/>
                <a:cs typeface="Arial"/>
                <a:sym typeface="Arial"/>
              </a:defRPr>
            </a:pPr>
            <a:endParaRPr>
              <a:solidFill>
                <a:schemeClr val="tx1"/>
              </a:solidFill>
            </a:endParaRPr>
          </a:p>
          <a:p>
            <a:pPr marL="285750" indent="-285750">
              <a:buSzPct val="100000"/>
              <a:buFont typeface="Arial"/>
              <a:buChar char="•"/>
              <a:defRPr sz="2400">
                <a:solidFill>
                  <a:srgbClr val="FFFFFF"/>
                </a:solidFill>
                <a:latin typeface="Arial"/>
                <a:ea typeface="Arial"/>
                <a:cs typeface="Arial"/>
                <a:sym typeface="Arial"/>
              </a:defRPr>
            </a:pPr>
            <a:r>
              <a:rPr>
                <a:solidFill>
                  <a:schemeClr val="tx1"/>
                </a:solidFill>
              </a:rPr>
              <a:t>I can only be good if I have natural talent</a:t>
            </a:r>
          </a:p>
          <a:p>
            <a:pPr marL="285750" indent="-285750">
              <a:buSzPct val="100000"/>
              <a:buFont typeface="Arial"/>
              <a:buChar char="•"/>
              <a:defRPr sz="2400">
                <a:solidFill>
                  <a:srgbClr val="FFFFFF"/>
                </a:solidFill>
                <a:latin typeface="Arial"/>
                <a:ea typeface="Arial"/>
                <a:cs typeface="Arial"/>
                <a:sym typeface="Arial"/>
              </a:defRPr>
            </a:pPr>
            <a:r>
              <a:rPr>
                <a:solidFill>
                  <a:schemeClr val="tx1"/>
                </a:solidFill>
              </a:rPr>
              <a:t>There’s no point trying to improve</a:t>
            </a:r>
          </a:p>
          <a:p>
            <a:pPr marL="285750" indent="-285750">
              <a:buSzPct val="100000"/>
              <a:buFont typeface="Arial"/>
              <a:buChar char="•"/>
              <a:defRPr sz="2400">
                <a:solidFill>
                  <a:srgbClr val="FFFFFF"/>
                </a:solidFill>
                <a:latin typeface="Arial"/>
                <a:ea typeface="Arial"/>
                <a:cs typeface="Arial"/>
                <a:sym typeface="Arial"/>
              </a:defRPr>
            </a:pPr>
            <a:r>
              <a:rPr>
                <a:solidFill>
                  <a:schemeClr val="tx1"/>
                </a:solidFill>
              </a:rPr>
              <a:t>I can’t change or get better</a:t>
            </a:r>
          </a:p>
        </p:txBody>
      </p:sp>
      <p:sp>
        <p:nvSpPr>
          <p:cNvPr id="672" name="Straight Connector 5"/>
          <p:cNvSpPr/>
          <p:nvPr/>
        </p:nvSpPr>
        <p:spPr>
          <a:xfrm>
            <a:off x="685800" y="5396088"/>
            <a:ext cx="935182" cy="903138"/>
          </a:xfrm>
          <a:prstGeom prst="line">
            <a:avLst/>
          </a:prstGeom>
          <a:ln w="149225" cap="rnd">
            <a:solidFill>
              <a:srgbClr val="FF0000"/>
            </a:solidFill>
            <a:miter/>
          </a:ln>
        </p:spPr>
        <p:txBody>
          <a:bodyPr lIns="45719" rIns="45719"/>
          <a:lstStyle/>
          <a:p>
            <a:endParaRPr/>
          </a:p>
        </p:txBody>
      </p:sp>
      <p:sp>
        <p:nvSpPr>
          <p:cNvPr id="673" name="Straight Connector 76"/>
          <p:cNvSpPr/>
          <p:nvPr/>
        </p:nvSpPr>
        <p:spPr>
          <a:xfrm flipV="1">
            <a:off x="650979" y="5379482"/>
            <a:ext cx="969386" cy="913876"/>
          </a:xfrm>
          <a:prstGeom prst="line">
            <a:avLst/>
          </a:prstGeom>
          <a:ln w="149225" cap="rnd">
            <a:solidFill>
              <a:srgbClr val="FF0000"/>
            </a:solidFill>
            <a:miter/>
          </a:ln>
        </p:spPr>
        <p:txBody>
          <a:bodyPr lIns="45719" rIns="45719"/>
          <a:lstStyle/>
          <a:p>
            <a:endParaRPr/>
          </a:p>
        </p:txBody>
      </p:sp>
      <p:sp>
        <p:nvSpPr>
          <p:cNvPr id="674" name="Straight Connector 77"/>
          <p:cNvSpPr/>
          <p:nvPr/>
        </p:nvSpPr>
        <p:spPr>
          <a:xfrm>
            <a:off x="10291560" y="5830701"/>
            <a:ext cx="371493" cy="390963"/>
          </a:xfrm>
          <a:prstGeom prst="line">
            <a:avLst/>
          </a:prstGeom>
          <a:ln w="149225" cap="rnd">
            <a:solidFill>
              <a:srgbClr val="00B050"/>
            </a:solidFill>
            <a:miter/>
          </a:ln>
        </p:spPr>
        <p:txBody>
          <a:bodyPr lIns="45719" rIns="45719"/>
          <a:lstStyle/>
          <a:p>
            <a:endParaRPr/>
          </a:p>
        </p:txBody>
      </p:sp>
      <p:sp>
        <p:nvSpPr>
          <p:cNvPr id="675" name="Straight Connector 78"/>
          <p:cNvSpPr/>
          <p:nvPr/>
        </p:nvSpPr>
        <p:spPr>
          <a:xfrm flipV="1">
            <a:off x="10663053" y="5321093"/>
            <a:ext cx="969386" cy="913876"/>
          </a:xfrm>
          <a:prstGeom prst="line">
            <a:avLst/>
          </a:prstGeom>
          <a:ln w="149225" cap="rnd">
            <a:solidFill>
              <a:srgbClr val="00B050"/>
            </a:solidFill>
            <a:miter/>
          </a:ln>
        </p:spPr>
        <p:txBody>
          <a:bodyPr lIns="45719" rIns="45719"/>
          <a:lstStyle/>
          <a:p>
            <a:endParaRPr/>
          </a:p>
        </p:txBody>
      </p:sp>
      <p:grpSp>
        <p:nvGrpSpPr>
          <p:cNvPr id="695" name="Group"/>
          <p:cNvGrpSpPr/>
          <p:nvPr/>
        </p:nvGrpSpPr>
        <p:grpSpPr>
          <a:xfrm>
            <a:off x="2180518" y="4327812"/>
            <a:ext cx="1568676" cy="2792610"/>
            <a:chOff x="0" y="0"/>
            <a:chExt cx="1568675" cy="2792609"/>
          </a:xfrm>
        </p:grpSpPr>
        <p:sp>
          <p:nvSpPr>
            <p:cNvPr id="676" name="Oval 67"/>
            <p:cNvSpPr/>
            <p:nvPr/>
          </p:nvSpPr>
          <p:spPr>
            <a:xfrm>
              <a:off x="182946" y="0"/>
              <a:ext cx="1245480" cy="1186199"/>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77" name="Rounded Rectangle 68"/>
            <p:cNvSpPr/>
            <p:nvPr/>
          </p:nvSpPr>
          <p:spPr>
            <a:xfrm rot="5400000">
              <a:off x="757073" y="382156"/>
              <a:ext cx="97225" cy="1145630"/>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78" name="Rounded Rectangle 69"/>
            <p:cNvSpPr/>
            <p:nvPr/>
          </p:nvSpPr>
          <p:spPr>
            <a:xfrm>
              <a:off x="152403" y="1739712"/>
              <a:ext cx="1245479" cy="1045567"/>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79" name="Rounded Rectangle 70"/>
            <p:cNvSpPr/>
            <p:nvPr/>
          </p:nvSpPr>
          <p:spPr>
            <a:xfrm>
              <a:off x="547200" y="1293501"/>
              <a:ext cx="480848" cy="834068"/>
            </a:xfrm>
            <a:prstGeom prst="roundRect">
              <a:avLst>
                <a:gd name="adj" fmla="val 50000"/>
              </a:avLst>
            </a:prstGeom>
            <a:solidFill>
              <a:schemeClr val="accent2"/>
            </a:solidFill>
            <a:ln w="12700" cap="flat">
              <a:noFill/>
              <a:miter lim="400000"/>
            </a:ln>
            <a:effectLst/>
          </p:spPr>
          <p:txBody>
            <a:bodyPr wrap="square" lIns="45719" tIns="45719" rIns="45719" bIns="45719" numCol="1" anchor="ctr">
              <a:noAutofit/>
            </a:bodyPr>
            <a:lstStyle/>
            <a:p>
              <a:pPr>
                <a:defRPr>
                  <a:solidFill>
                    <a:srgbClr val="FFFFFF"/>
                  </a:solidFill>
                </a:defRPr>
              </a:pPr>
              <a:endParaRPr/>
            </a:p>
          </p:txBody>
        </p:sp>
        <p:grpSp>
          <p:nvGrpSpPr>
            <p:cNvPr id="682" name="Group 72"/>
            <p:cNvGrpSpPr/>
            <p:nvPr/>
          </p:nvGrpSpPr>
          <p:grpSpPr>
            <a:xfrm>
              <a:off x="368782" y="1121430"/>
              <a:ext cx="837567" cy="841926"/>
              <a:chOff x="0" y="0"/>
              <a:chExt cx="837565" cy="841925"/>
            </a:xfrm>
          </p:grpSpPr>
          <p:sp>
            <p:nvSpPr>
              <p:cNvPr id="680" name="Oval 74"/>
              <p:cNvSpPr/>
              <p:nvPr/>
            </p:nvSpPr>
            <p:spPr>
              <a:xfrm rot="9970849">
                <a:off x="71667" y="73008"/>
                <a:ext cx="694231" cy="68421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81" name="Chord 75"/>
              <p:cNvSpPr/>
              <p:nvPr/>
            </p:nvSpPr>
            <p:spPr>
              <a:xfrm rot="6769226">
                <a:off x="243128" y="324334"/>
                <a:ext cx="391481" cy="485894"/>
              </a:xfrm>
              <a:custGeom>
                <a:avLst/>
                <a:gdLst/>
                <a:ahLst/>
                <a:cxnLst>
                  <a:cxn ang="0">
                    <a:pos x="wd2" y="hd2"/>
                  </a:cxn>
                  <a:cxn ang="5400000">
                    <a:pos x="wd2" y="hd2"/>
                  </a:cxn>
                  <a:cxn ang="10800000">
                    <a:pos x="wd2" y="hd2"/>
                  </a:cxn>
                  <a:cxn ang="16200000">
                    <a:pos x="wd2" y="hd2"/>
                  </a:cxn>
                </a:cxnLst>
                <a:rect l="0" t="0" r="r" b="b"/>
                <a:pathLst>
                  <a:path w="20329" h="20490" extrusionOk="0">
                    <a:moveTo>
                      <a:pt x="20329" y="17223"/>
                    </a:moveTo>
                    <a:cubicBezTo>
                      <a:pt x="15914" y="21366"/>
                      <a:pt x="8488" y="21600"/>
                      <a:pt x="3743" y="17746"/>
                    </a:cubicBezTo>
                    <a:cubicBezTo>
                      <a:pt x="-1003" y="13892"/>
                      <a:pt x="-1271" y="7410"/>
                      <a:pt x="3144" y="3267"/>
                    </a:cubicBezTo>
                    <a:cubicBezTo>
                      <a:pt x="5364" y="1183"/>
                      <a:pt x="8477" y="0"/>
                      <a:pt x="11736" y="0"/>
                    </a:cubicBezTo>
                    <a:close/>
                  </a:path>
                </a:pathLst>
              </a:cu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683" name="Freeform 93"/>
            <p:cNvSpPr/>
            <p:nvPr/>
          </p:nvSpPr>
          <p:spPr>
            <a:xfrm rot="5400000">
              <a:off x="37882" y="731608"/>
              <a:ext cx="1541409" cy="894175"/>
            </a:xfrm>
            <a:custGeom>
              <a:avLst/>
              <a:gdLst/>
              <a:ahLst/>
              <a:cxnLst>
                <a:cxn ang="0">
                  <a:pos x="wd2" y="hd2"/>
                </a:cxn>
                <a:cxn ang="5400000">
                  <a:pos x="wd2" y="hd2"/>
                </a:cxn>
                <a:cxn ang="10800000">
                  <a:pos x="wd2" y="hd2"/>
                </a:cxn>
                <a:cxn ang="16200000">
                  <a:pos x="wd2" y="hd2"/>
                </a:cxn>
              </a:cxnLst>
              <a:rect l="0" t="0" r="r" b="b"/>
              <a:pathLst>
                <a:path w="21600" h="21600" extrusionOk="0">
                  <a:moveTo>
                    <a:pt x="13773" y="11043"/>
                  </a:moveTo>
                  <a:cubicBezTo>
                    <a:pt x="13785" y="11904"/>
                    <a:pt x="13935" y="12761"/>
                    <a:pt x="14222" y="13515"/>
                  </a:cubicBezTo>
                  <a:cubicBezTo>
                    <a:pt x="14774" y="14967"/>
                    <a:pt x="15748" y="15816"/>
                    <a:pt x="16777" y="15741"/>
                  </a:cubicBezTo>
                  <a:lnTo>
                    <a:pt x="16652" y="6122"/>
                  </a:lnTo>
                  <a:cubicBezTo>
                    <a:pt x="15620" y="6122"/>
                    <a:pt x="14668" y="7044"/>
                    <a:pt x="14154" y="8539"/>
                  </a:cubicBezTo>
                  <a:cubicBezTo>
                    <a:pt x="13888" y="9315"/>
                    <a:pt x="13761" y="10181"/>
                    <a:pt x="13773" y="11043"/>
                  </a:cubicBezTo>
                  <a:close/>
                  <a:moveTo>
                    <a:pt x="0" y="10800"/>
                  </a:moveTo>
                  <a:cubicBezTo>
                    <a:pt x="0" y="4835"/>
                    <a:pt x="2812" y="0"/>
                    <a:pt x="6282" y="0"/>
                  </a:cubicBezTo>
                  <a:cubicBezTo>
                    <a:pt x="9294" y="0"/>
                    <a:pt x="12306" y="0"/>
                    <a:pt x="15318" y="0"/>
                  </a:cubicBezTo>
                  <a:cubicBezTo>
                    <a:pt x="18788" y="0"/>
                    <a:pt x="21600" y="4835"/>
                    <a:pt x="21600" y="10800"/>
                  </a:cubicBezTo>
                  <a:lnTo>
                    <a:pt x="21600" y="10800"/>
                  </a:lnTo>
                  <a:cubicBezTo>
                    <a:pt x="21600" y="16765"/>
                    <a:pt x="18788" y="21600"/>
                    <a:pt x="15318" y="21600"/>
                  </a:cubicBezTo>
                  <a:lnTo>
                    <a:pt x="6282" y="21600"/>
                  </a:lnTo>
                  <a:cubicBezTo>
                    <a:pt x="2812" y="21600"/>
                    <a:pt x="0" y="16765"/>
                    <a:pt x="0" y="10800"/>
                  </a:cubicBezTo>
                  <a:close/>
                </a:path>
              </a:pathLst>
            </a:custGeom>
            <a:solidFill>
              <a:schemeClr val="accent2">
                <a:lumOff val="10980"/>
              </a:schemeClr>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84" name="Rounded Rectangle 76"/>
            <p:cNvSpPr/>
            <p:nvPr/>
          </p:nvSpPr>
          <p:spPr>
            <a:xfrm>
              <a:off x="755764" y="776293"/>
              <a:ext cx="99849" cy="399394"/>
            </a:xfrm>
            <a:prstGeom prst="roundRect">
              <a:avLst>
                <a:gd name="adj" fmla="val 50000"/>
              </a:avLst>
            </a:prstGeom>
            <a:solidFill>
              <a:schemeClr val="accent2"/>
            </a:solidFill>
            <a:ln w="12700" cap="flat">
              <a:noFill/>
              <a:miter lim="400000"/>
            </a:ln>
            <a:effectLst/>
          </p:spPr>
          <p:txBody>
            <a:bodyPr wrap="square" lIns="45719" tIns="45719" rIns="45719" bIns="45719" numCol="1" anchor="ctr">
              <a:noAutofit/>
            </a:bodyPr>
            <a:lstStyle/>
            <a:p>
              <a:pPr>
                <a:defRPr>
                  <a:solidFill>
                    <a:srgbClr val="FFFFFF"/>
                  </a:solidFill>
                </a:defRPr>
              </a:pPr>
              <a:endParaRPr/>
            </a:p>
          </p:txBody>
        </p:sp>
        <p:sp>
          <p:nvSpPr>
            <p:cNvPr id="685" name="Rounded Rectangle 77"/>
            <p:cNvSpPr/>
            <p:nvPr/>
          </p:nvSpPr>
          <p:spPr>
            <a:xfrm>
              <a:off x="519283" y="802572"/>
              <a:ext cx="99849" cy="97224"/>
            </a:xfrm>
            <a:prstGeom prst="roundRect">
              <a:avLst>
                <a:gd name="adj" fmla="val 50000"/>
              </a:avLst>
            </a:prstGeom>
            <a:solidFill>
              <a:srgbClr val="0D0D0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86" name="Rounded Rectangle 78"/>
            <p:cNvSpPr/>
            <p:nvPr/>
          </p:nvSpPr>
          <p:spPr>
            <a:xfrm>
              <a:off x="955461" y="807831"/>
              <a:ext cx="99849" cy="97224"/>
            </a:xfrm>
            <a:prstGeom prst="roundRect">
              <a:avLst>
                <a:gd name="adj" fmla="val 50000"/>
              </a:avLst>
            </a:prstGeom>
            <a:solidFill>
              <a:srgbClr val="0D0D0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87" name="Rounded Rectangle 79"/>
            <p:cNvSpPr/>
            <p:nvPr/>
          </p:nvSpPr>
          <p:spPr>
            <a:xfrm>
              <a:off x="0" y="1958542"/>
              <a:ext cx="440452" cy="834068"/>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88" name="Rounded Rectangle 80"/>
            <p:cNvSpPr/>
            <p:nvPr/>
          </p:nvSpPr>
          <p:spPr>
            <a:xfrm>
              <a:off x="1128224" y="1949945"/>
              <a:ext cx="440452" cy="834068"/>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89" name="Oval 81"/>
            <p:cNvSpPr/>
            <p:nvPr/>
          </p:nvSpPr>
          <p:spPr>
            <a:xfrm>
              <a:off x="282105" y="99567"/>
              <a:ext cx="1245479" cy="39939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90" name="Oval 82"/>
            <p:cNvSpPr/>
            <p:nvPr/>
          </p:nvSpPr>
          <p:spPr>
            <a:xfrm>
              <a:off x="396750" y="669899"/>
              <a:ext cx="357353" cy="362571"/>
            </a:xfrm>
            <a:prstGeom prst="ellipse">
              <a:avLst/>
            </a:prstGeom>
            <a:noFill/>
            <a:ln w="53975" cap="flat">
              <a:solidFill>
                <a:srgbClr val="843C0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691" name="Oval 83"/>
            <p:cNvSpPr/>
            <p:nvPr/>
          </p:nvSpPr>
          <p:spPr>
            <a:xfrm>
              <a:off x="834595" y="676481"/>
              <a:ext cx="357353" cy="362571"/>
            </a:xfrm>
            <a:prstGeom prst="ellipse">
              <a:avLst/>
            </a:prstGeom>
            <a:noFill/>
            <a:ln w="53975" cap="flat">
              <a:solidFill>
                <a:srgbClr val="843C0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692" name="Rounded Rectangle 84"/>
            <p:cNvSpPr/>
            <p:nvPr/>
          </p:nvSpPr>
          <p:spPr>
            <a:xfrm rot="5400000">
              <a:off x="1195882" y="826226"/>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93" name="Rounded Rectangle 85"/>
            <p:cNvSpPr/>
            <p:nvPr/>
          </p:nvSpPr>
          <p:spPr>
            <a:xfrm rot="5400000">
              <a:off x="307761" y="831482"/>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94" name="Rounded Rectangle 86"/>
            <p:cNvSpPr/>
            <p:nvPr/>
          </p:nvSpPr>
          <p:spPr>
            <a:xfrm rot="5400000">
              <a:off x="738682" y="768423"/>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699" name="Title 1"/>
          <p:cNvSpPr txBox="1">
            <a:spLocks noGrp="1"/>
          </p:cNvSpPr>
          <p:nvPr>
            <p:ph type="title"/>
          </p:nvPr>
        </p:nvSpPr>
        <p:spPr>
          <a:xfrm>
            <a:off x="838200" y="365125"/>
            <a:ext cx="10515600" cy="1325563"/>
          </a:xfrm>
          <a:prstGeom prst="rect">
            <a:avLst/>
          </a:prstGeom>
        </p:spPr>
        <p:txBody>
          <a:bodyPr/>
          <a:lstStyle/>
          <a:p>
            <a:pPr>
              <a:defRPr>
                <a:latin typeface="Arial"/>
                <a:ea typeface="Arial"/>
                <a:cs typeface="Arial"/>
                <a:sym typeface="Arial"/>
              </a:defRPr>
            </a:pPr>
            <a:r>
              <a:rPr>
                <a:solidFill>
                  <a:schemeClr val="tx1"/>
                </a:solidFill>
              </a:rPr>
              <a:t>1.5 Choose a growth mindset</a:t>
            </a:r>
          </a:p>
        </p:txBody>
      </p:sp>
      <p:sp>
        <p:nvSpPr>
          <p:cNvPr id="700" name="Content Placeholder 2"/>
          <p:cNvSpPr txBox="1">
            <a:spLocks noGrp="1"/>
          </p:cNvSpPr>
          <p:nvPr>
            <p:ph type="body" idx="1"/>
          </p:nvPr>
        </p:nvSpPr>
        <p:spPr>
          <a:xfrm>
            <a:off x="838200" y="1825625"/>
            <a:ext cx="10515600" cy="4351338"/>
          </a:xfrm>
          <a:prstGeom prst="rect">
            <a:avLst/>
          </a:prstGeom>
        </p:spPr>
        <p:txBody>
          <a:bodyPr/>
          <a:lstStyle/>
          <a:p>
            <a:pPr marL="0" indent="0">
              <a:lnSpc>
                <a:spcPct val="81000"/>
              </a:lnSpc>
              <a:buSzTx/>
              <a:buNone/>
              <a:defRPr>
                <a:latin typeface="Arial"/>
                <a:ea typeface="Arial"/>
                <a:cs typeface="Arial"/>
                <a:sym typeface="Arial"/>
              </a:defRPr>
            </a:pPr>
            <a:r>
              <a:rPr dirty="0">
                <a:solidFill>
                  <a:schemeClr val="tx1"/>
                </a:solidFill>
              </a:rPr>
              <a:t>Complete the growth mindset quiz and find out how strongly you show a growth mindset. </a:t>
            </a:r>
          </a:p>
          <a:p>
            <a:pPr marL="0" indent="0">
              <a:lnSpc>
                <a:spcPct val="81000"/>
              </a:lnSpc>
              <a:buSzTx/>
              <a:buNone/>
              <a:defRPr>
                <a:latin typeface="Arial"/>
                <a:ea typeface="Arial"/>
                <a:cs typeface="Arial"/>
                <a:sym typeface="Arial"/>
              </a:defRPr>
            </a:pPr>
            <a:endParaRPr dirty="0">
              <a:solidFill>
                <a:schemeClr val="tx1"/>
              </a:solidFill>
            </a:endParaRPr>
          </a:p>
          <a:p>
            <a:pPr marL="0" indent="0">
              <a:spcBef>
                <a:spcPts val="0"/>
              </a:spcBef>
              <a:buSzTx/>
              <a:buNone/>
              <a:defRPr>
                <a:solidFill>
                  <a:srgbClr val="000000"/>
                </a:solidFill>
                <a:latin typeface="Arial"/>
                <a:ea typeface="Arial"/>
                <a:cs typeface="Arial"/>
                <a:sym typeface="Arial"/>
              </a:defRPr>
            </a:pPr>
            <a:r>
              <a:rPr u="sng" dirty="0">
                <a:solidFill>
                  <a:schemeClr val="tx1"/>
                </a:solidFill>
              </a:rPr>
              <a:t>Challenge</a:t>
            </a:r>
            <a:r>
              <a:rPr dirty="0">
                <a:solidFill>
                  <a:schemeClr val="tx1"/>
                </a:solidFill>
              </a:rPr>
              <a:t>: Mark your position on a confidence line with ‘Growth mindset’ at one end and ‘Fixed mindset’ at the other. Give reasons and examples for where you position yourself.</a:t>
            </a:r>
          </a:p>
          <a:p>
            <a:pPr marL="0" indent="0">
              <a:spcBef>
                <a:spcPts val="0"/>
              </a:spcBef>
              <a:buSzTx/>
              <a:buNone/>
              <a:defRPr>
                <a:solidFill>
                  <a:srgbClr val="000000"/>
                </a:solidFill>
                <a:latin typeface="Arial"/>
                <a:ea typeface="Arial"/>
                <a:cs typeface="Arial"/>
                <a:sym typeface="Arial"/>
              </a:defRPr>
            </a:pPr>
            <a:endParaRPr dirty="0">
              <a:solidFill>
                <a:schemeClr val="tx1"/>
              </a:solidFill>
            </a:endParaRPr>
          </a:p>
          <a:p>
            <a:pPr marL="0" indent="0">
              <a:spcBef>
                <a:spcPts val="0"/>
              </a:spcBef>
              <a:buSzTx/>
              <a:buNone/>
              <a:defRPr>
                <a:solidFill>
                  <a:srgbClr val="000000"/>
                </a:solidFill>
                <a:latin typeface="Arial"/>
                <a:ea typeface="Arial"/>
                <a:cs typeface="Arial"/>
                <a:sym typeface="Arial"/>
              </a:defRPr>
            </a:pPr>
            <a:r>
              <a:rPr u="sng" dirty="0">
                <a:solidFill>
                  <a:schemeClr val="tx1"/>
                </a:solidFill>
              </a:rPr>
              <a:t>Extra challenge</a:t>
            </a:r>
            <a:r>
              <a:rPr dirty="0">
                <a:solidFill>
                  <a:schemeClr val="tx1"/>
                </a:solidFill>
              </a:rPr>
              <a:t>: How could you show more of a growth mindset? Label your line with some helpful thoughts and actions that could move you closer to ‘Growth mindset’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4" name="Title 1"/>
          <p:cNvSpPr txBox="1">
            <a:spLocks noGrp="1"/>
          </p:cNvSpPr>
          <p:nvPr>
            <p:ph type="title"/>
          </p:nvPr>
        </p:nvSpPr>
        <p:spPr>
          <a:xfrm>
            <a:off x="838200" y="365125"/>
            <a:ext cx="10515600" cy="1325563"/>
          </a:xfrm>
          <a:prstGeom prst="rect">
            <a:avLst/>
          </a:prstGeom>
        </p:spPr>
        <p:txBody>
          <a:bodyPr/>
          <a:lstStyle/>
          <a:p>
            <a:r>
              <a:t>1.5 Growth mindset quiz</a:t>
            </a:r>
          </a:p>
        </p:txBody>
      </p:sp>
      <p:sp>
        <p:nvSpPr>
          <p:cNvPr id="705" name="TextBox 2"/>
          <p:cNvSpPr txBox="1"/>
          <p:nvPr/>
        </p:nvSpPr>
        <p:spPr>
          <a:xfrm>
            <a:off x="9433560" y="59471"/>
            <a:ext cx="3352801" cy="2946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400"/>
            </a:lvl1pPr>
          </a:lstStyle>
          <a:p>
            <a:r>
              <a:t>Name: ______________________</a:t>
            </a:r>
          </a:p>
        </p:txBody>
      </p:sp>
      <p:sp>
        <p:nvSpPr>
          <p:cNvPr id="706" name="TextBox 4"/>
          <p:cNvSpPr txBox="1"/>
          <p:nvPr/>
        </p:nvSpPr>
        <p:spPr>
          <a:xfrm>
            <a:off x="350519" y="1403796"/>
            <a:ext cx="10957562" cy="5171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1400"/>
            </a:pPr>
            <a:r>
              <a:t>How much does each statement sound like you? Rate yourself from 1 – 5.</a:t>
            </a:r>
          </a:p>
          <a:p>
            <a:pPr>
              <a:defRPr sz="1400"/>
            </a:pPr>
            <a:r>
              <a:t>						             Not at all	                  A bit	             Absolutely!</a:t>
            </a:r>
          </a:p>
          <a:p>
            <a:pPr>
              <a:defRPr sz="1400"/>
            </a:pPr>
            <a:endParaRPr/>
          </a:p>
          <a:p>
            <a:pPr>
              <a:defRPr sz="1400"/>
            </a:pPr>
            <a:r>
              <a:t>I believe I can get better at anything as long as I work hard			1	2	3	4	5</a:t>
            </a:r>
          </a:p>
          <a:p>
            <a:pPr>
              <a:defRPr sz="1400"/>
            </a:pPr>
            <a:endParaRPr/>
          </a:p>
          <a:p>
            <a:pPr>
              <a:defRPr sz="1400"/>
            </a:pPr>
            <a:r>
              <a:t>I like taking on new challenges 					1	2	3	4	5</a:t>
            </a:r>
          </a:p>
          <a:p>
            <a:pPr>
              <a:defRPr sz="1400"/>
            </a:pPr>
            <a:endParaRPr/>
          </a:p>
          <a:p>
            <a:pPr>
              <a:defRPr sz="1400"/>
            </a:pPr>
            <a:r>
              <a:t>I usually persevere and finish what I start 				1	2	3	4	5</a:t>
            </a:r>
          </a:p>
          <a:p>
            <a:pPr>
              <a:defRPr sz="1400"/>
            </a:pPr>
            <a:endParaRPr/>
          </a:p>
          <a:p>
            <a:pPr>
              <a:defRPr sz="1400"/>
            </a:pPr>
            <a:r>
              <a:t>I usually try my best and make an effort 				1	2	3	4	5</a:t>
            </a:r>
          </a:p>
          <a:p>
            <a:pPr>
              <a:defRPr sz="1400"/>
            </a:pPr>
            <a:endParaRPr/>
          </a:p>
          <a:p>
            <a:pPr>
              <a:defRPr sz="1400"/>
            </a:pPr>
            <a:r>
              <a:t>I can deal with criticism and use it to improve 				1	2	3	4	5</a:t>
            </a:r>
          </a:p>
          <a:p>
            <a:pPr>
              <a:defRPr sz="1400"/>
            </a:pPr>
            <a:endParaRPr/>
          </a:p>
          <a:p>
            <a:pPr>
              <a:defRPr sz="1400"/>
            </a:pPr>
            <a:r>
              <a:t>Other people inspire me to improve					1	2	3	4	5</a:t>
            </a:r>
          </a:p>
          <a:p>
            <a:pPr>
              <a:defRPr sz="1400"/>
            </a:pPr>
            <a:endParaRPr/>
          </a:p>
          <a:p>
            <a:pPr>
              <a:defRPr sz="1400"/>
            </a:pPr>
            <a:r>
              <a:t>I believe I can change if I really want to 				1	2	3	4	5</a:t>
            </a:r>
          </a:p>
          <a:p>
            <a:pPr>
              <a:defRPr sz="1400"/>
            </a:pPr>
            <a:endParaRPr/>
          </a:p>
          <a:p>
            <a:pPr>
              <a:defRPr sz="1400"/>
            </a:pPr>
            <a:endParaRPr/>
          </a:p>
          <a:p>
            <a:pPr>
              <a:defRPr sz="1400"/>
            </a:pPr>
            <a:r>
              <a:t>								Add up your total: _______</a:t>
            </a:r>
          </a:p>
          <a:p>
            <a:pPr>
              <a:defRPr sz="1400"/>
            </a:pPr>
            <a:endParaRPr/>
          </a:p>
          <a:p>
            <a:pPr>
              <a:defRPr sz="1400"/>
            </a:pPr>
            <a:r>
              <a:t>7 – 16	Careful, you might have a fixed mindset. Believe in yourself and trust that if you work hard, you </a:t>
            </a:r>
            <a:r>
              <a:rPr u="sng"/>
              <a:t>will</a:t>
            </a:r>
            <a:r>
              <a:t> get better!</a:t>
            </a:r>
          </a:p>
          <a:p>
            <a:pPr>
              <a:defRPr sz="1400"/>
            </a:pPr>
            <a:endParaRPr/>
          </a:p>
          <a:p>
            <a:pPr>
              <a:defRPr sz="1400"/>
            </a:pPr>
            <a:r>
              <a:t>17-26	Not bad, but think about how you can believe in yourself more, so you can reach your potential!</a:t>
            </a:r>
          </a:p>
          <a:p>
            <a:pPr>
              <a:defRPr sz="1400"/>
            </a:pPr>
            <a:endParaRPr/>
          </a:p>
          <a:p>
            <a:pPr>
              <a:defRPr sz="1400"/>
            </a:pPr>
            <a:r>
              <a:t>27-35	Wow, you already have a growth mindset! Make sure you put your ideas into action and become the best you can be!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Title 1"/>
          <p:cNvSpPr txBox="1">
            <a:spLocks noGrp="1"/>
          </p:cNvSpPr>
          <p:nvPr>
            <p:ph type="title"/>
          </p:nvPr>
        </p:nvSpPr>
        <p:spPr>
          <a:xfrm>
            <a:off x="542366" y="96185"/>
            <a:ext cx="10515601" cy="1325563"/>
          </a:xfrm>
          <a:prstGeom prst="rect">
            <a:avLst/>
          </a:prstGeom>
        </p:spPr>
        <p:txBody>
          <a:bodyPr/>
          <a:lstStyle/>
          <a:p>
            <a:r>
              <a:rPr dirty="0"/>
              <a:t>Go for Growth!</a:t>
            </a:r>
          </a:p>
        </p:txBody>
      </p:sp>
      <p:sp>
        <p:nvSpPr>
          <p:cNvPr id="183" name="Content Placeholder 2"/>
          <p:cNvSpPr txBox="1"/>
          <p:nvPr/>
        </p:nvSpPr>
        <p:spPr>
          <a:xfrm>
            <a:off x="487679" y="1328004"/>
            <a:ext cx="11201402" cy="51511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fontScale="92500" lnSpcReduction="20000"/>
          </a:bodyPr>
          <a:lstStyle/>
          <a:p>
            <a:r>
              <a:rPr lang="en-GB" dirty="0"/>
              <a:t> </a:t>
            </a:r>
          </a:p>
          <a:p>
            <a:r>
              <a:rPr lang="en-GB" dirty="0"/>
              <a:t>See the Go for Growth intro, notes and links document for UK curriculum links for 11-14/14-16 and more.</a:t>
            </a:r>
          </a:p>
          <a:p>
            <a:r>
              <a:rPr lang="en-GB" dirty="0"/>
              <a:t> </a:t>
            </a:r>
          </a:p>
          <a:p>
            <a:r>
              <a:rPr lang="en-GB" dirty="0"/>
              <a:t>Before you begin, review the slides and activities. Choose the right slides and activities to suit your students and time available. Adapt any activities and learning outcomes. Print copies of the white activity sheets.</a:t>
            </a:r>
          </a:p>
          <a:p>
            <a:endParaRPr lang="en-GB" dirty="0"/>
          </a:p>
          <a:p>
            <a:r>
              <a:rPr lang="en-GB" dirty="0"/>
              <a:t>You’ll need internet access to watch the video. If the video doesn’t play, please check if PowerPoint has added a pale yellow security warning bar at the top of the slides and click on ‘Enable content’ on the right of this bar. Alternatively there is a direct YouTube link in the notes under the video slide.</a:t>
            </a:r>
          </a:p>
          <a:p>
            <a:endParaRPr lang="en-GB" dirty="0"/>
          </a:p>
          <a:p>
            <a:r>
              <a:rPr lang="en-GB" dirty="0"/>
              <a:t>Turn on the presenter’s notes, which contain narrative scripts for non-activity slides and additional differentiation ideas for alternative activities that help you to include all students.</a:t>
            </a:r>
          </a:p>
          <a:p>
            <a:r>
              <a:rPr lang="en-GB" dirty="0"/>
              <a:t> </a:t>
            </a:r>
          </a:p>
          <a:p>
            <a:r>
              <a:rPr lang="en-GB" dirty="0"/>
              <a:t>Go for Growth teacher slides, videos and student activity sheets V1.0 © 2021 Mike Guilmant-Cush. All rights reserved.</a:t>
            </a:r>
          </a:p>
          <a:p>
            <a:endParaRPr lang="en-GB" dirty="0"/>
          </a:p>
          <a:p>
            <a:r>
              <a:rPr lang="en-GB" dirty="0"/>
              <a:t>Shared via the TES Teaching Resource Licence. You may copy, edit and provide the licensed material to those students you teach in any medium or format for the purpose of educating them and/or their private study.</a:t>
            </a:r>
          </a:p>
          <a:p>
            <a:endParaRPr lang="en-GB" dirty="0"/>
          </a:p>
          <a:p>
            <a:r>
              <a:rPr lang="en-GB" dirty="0"/>
              <a:t>If you edit, transform, remix or build on these materials, you may not distribute the modified materials except to those people you teach.</a:t>
            </a:r>
          </a:p>
          <a:p>
            <a:endParaRPr lang="en-GB" dirty="0"/>
          </a:p>
          <a:p>
            <a:r>
              <a:rPr lang="en-GB" dirty="0"/>
              <a:t>Send feedback and resource ideas to </a:t>
            </a:r>
            <a:r>
              <a:rPr lang="en-GB" dirty="0" err="1"/>
              <a:t>mgcwriting@gmail.com</a:t>
            </a:r>
            <a:endParaRPr lang="en-GB" dirty="0"/>
          </a:p>
          <a:p>
            <a:endParaRPr lang="en-GB" dirty="0"/>
          </a:p>
        </p:txBody>
      </p:sp>
    </p:spTree>
    <p:extLst>
      <p:ext uri="{BB962C8B-B14F-4D97-AF65-F5344CB8AC3E}">
        <p14:creationId xmlns:p14="http://schemas.microsoft.com/office/powerpoint/2010/main" val="3430041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8" name="Title 1"/>
          <p:cNvSpPr txBox="1">
            <a:spLocks noGrp="1"/>
          </p:cNvSpPr>
          <p:nvPr>
            <p:ph type="title"/>
          </p:nvPr>
        </p:nvSpPr>
        <p:spPr>
          <a:xfrm>
            <a:off x="838200" y="365125"/>
            <a:ext cx="10515600" cy="1325563"/>
          </a:xfrm>
          <a:prstGeom prst="rect">
            <a:avLst/>
          </a:prstGeom>
        </p:spPr>
        <p:txBody>
          <a:bodyPr/>
          <a:lstStyle/>
          <a:p>
            <a:r>
              <a:t>1.5 Fixed or growth mindset?</a:t>
            </a:r>
          </a:p>
        </p:txBody>
      </p:sp>
      <p:sp>
        <p:nvSpPr>
          <p:cNvPr id="709" name="Straight Connector 3"/>
          <p:cNvSpPr/>
          <p:nvPr/>
        </p:nvSpPr>
        <p:spPr>
          <a:xfrm>
            <a:off x="426719" y="2951184"/>
            <a:ext cx="11430002" cy="1"/>
          </a:xfrm>
          <a:prstGeom prst="line">
            <a:avLst/>
          </a:prstGeom>
          <a:ln w="38100">
            <a:solidFill>
              <a:srgbClr val="000000"/>
            </a:solidFill>
            <a:miter/>
          </a:ln>
        </p:spPr>
        <p:txBody>
          <a:bodyPr lIns="45719" rIns="45719"/>
          <a:lstStyle/>
          <a:p>
            <a:endParaRPr/>
          </a:p>
        </p:txBody>
      </p:sp>
      <p:sp>
        <p:nvSpPr>
          <p:cNvPr id="710" name="TextBox 4"/>
          <p:cNvSpPr txBox="1"/>
          <p:nvPr/>
        </p:nvSpPr>
        <p:spPr>
          <a:xfrm>
            <a:off x="45719" y="3082540"/>
            <a:ext cx="929642" cy="1107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lstStyle>
          <a:p>
            <a:r>
              <a:t>I always have a fixed mindset</a:t>
            </a:r>
          </a:p>
        </p:txBody>
      </p:sp>
      <p:sp>
        <p:nvSpPr>
          <p:cNvPr id="711" name="TextBox 5"/>
          <p:cNvSpPr txBox="1"/>
          <p:nvPr/>
        </p:nvSpPr>
        <p:spPr>
          <a:xfrm>
            <a:off x="11216639" y="3082539"/>
            <a:ext cx="929641" cy="1107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lgn="ctr"/>
          </a:lstStyle>
          <a:p>
            <a:r>
              <a:t>I always have a growth mindset</a:t>
            </a:r>
          </a:p>
        </p:txBody>
      </p:sp>
      <p:sp>
        <p:nvSpPr>
          <p:cNvPr id="712" name="TextBox 6"/>
          <p:cNvSpPr txBox="1"/>
          <p:nvPr/>
        </p:nvSpPr>
        <p:spPr>
          <a:xfrm>
            <a:off x="883919" y="1460078"/>
            <a:ext cx="10241282" cy="64633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r>
              <a:rPr lang="en-GB" dirty="0" err="1"/>
              <a:t>Chllange</a:t>
            </a:r>
            <a:r>
              <a:rPr lang="en-GB" dirty="0"/>
              <a:t>: </a:t>
            </a:r>
            <a:r>
              <a:rPr dirty="0"/>
              <a:t>Mark the line to show how much you think you have a fixed or growth mindset.</a:t>
            </a:r>
          </a:p>
          <a:p>
            <a:r>
              <a:rPr dirty="0"/>
              <a:t>For extra challenge, </a:t>
            </a:r>
            <a:r>
              <a:rPr dirty="0">
                <a:latin typeface="Arial"/>
                <a:ea typeface="Arial"/>
                <a:cs typeface="Arial"/>
                <a:sym typeface="Arial"/>
              </a:rPr>
              <a:t>give reasons and examples for where you position yourself</a:t>
            </a:r>
          </a:p>
        </p:txBody>
      </p:sp>
      <p:sp>
        <p:nvSpPr>
          <p:cNvPr id="713" name="TextBox 7"/>
          <p:cNvSpPr txBox="1"/>
          <p:nvPr/>
        </p:nvSpPr>
        <p:spPr>
          <a:xfrm>
            <a:off x="9433560" y="59471"/>
            <a:ext cx="3352801" cy="2946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400"/>
            </a:lvl1pPr>
          </a:lstStyle>
          <a:p>
            <a:r>
              <a:t>Name: ______________________</a:t>
            </a:r>
          </a:p>
        </p:txBody>
      </p:sp>
      <p:sp>
        <p:nvSpPr>
          <p:cNvPr id="714" name="Rectangle 9"/>
          <p:cNvSpPr txBox="1"/>
          <p:nvPr/>
        </p:nvSpPr>
        <p:spPr>
          <a:xfrm>
            <a:off x="472439" y="5999848"/>
            <a:ext cx="11673842" cy="92333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a:latin typeface="Arial"/>
                <a:ea typeface="Arial"/>
                <a:cs typeface="Arial"/>
                <a:sym typeface="Arial"/>
              </a:defRPr>
            </a:pPr>
            <a:r>
              <a:rPr lang="en-GB" dirty="0"/>
              <a:t>Extra challenge: </a:t>
            </a:r>
            <a:r>
              <a:rPr dirty="0"/>
              <a:t>How could you show more of a growth mindset?</a:t>
            </a:r>
          </a:p>
          <a:p>
            <a:pPr>
              <a:defRPr>
                <a:latin typeface="Arial"/>
                <a:ea typeface="Arial"/>
                <a:cs typeface="Arial"/>
                <a:sym typeface="Arial"/>
              </a:defRPr>
            </a:pPr>
            <a:r>
              <a:rPr dirty="0"/>
              <a:t>Label your line with some helpful thoughts and actions that could move you closer to ‘I always have a growth mindset’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EE708-1D8A-F74A-A9AD-44004F370F67}"/>
              </a:ext>
            </a:extLst>
          </p:cNvPr>
          <p:cNvSpPr>
            <a:spLocks noGrp="1"/>
          </p:cNvSpPr>
          <p:nvPr>
            <p:ph type="title"/>
          </p:nvPr>
        </p:nvSpPr>
        <p:spPr/>
        <p:txBody>
          <a:bodyPr/>
          <a:lstStyle/>
          <a:p>
            <a:r>
              <a:rPr lang="en-GB" dirty="0">
                <a:solidFill>
                  <a:schemeClr val="tx1"/>
                </a:solidFill>
                <a:latin typeface="Arial" panose="020B0604020202020204" pitchFamily="34" charset="0"/>
                <a:cs typeface="Arial" panose="020B0604020202020204" pitchFamily="34" charset="0"/>
              </a:rPr>
              <a:t>1 Exit!</a:t>
            </a:r>
          </a:p>
        </p:txBody>
      </p:sp>
      <p:sp>
        <p:nvSpPr>
          <p:cNvPr id="4" name="Text Placeholder 3">
            <a:extLst>
              <a:ext uri="{FF2B5EF4-FFF2-40B4-BE49-F238E27FC236}">
                <a16:creationId xmlns:a16="http://schemas.microsoft.com/office/drawing/2014/main" id="{0AFB0901-D7F6-A144-97A3-CB94F3AD8677}"/>
              </a:ext>
            </a:extLst>
          </p:cNvPr>
          <p:cNvSpPr>
            <a:spLocks noGrp="1"/>
          </p:cNvSpPr>
          <p:nvPr>
            <p:ph type="body" idx="1"/>
          </p:nvPr>
        </p:nvSpPr>
        <p:spPr>
          <a:xfrm>
            <a:off x="838200" y="1533017"/>
            <a:ext cx="9854619" cy="4833631"/>
          </a:xfrm>
          <a:prstGeom prst="rect">
            <a:avLst/>
          </a:prstGeom>
        </p:spPr>
        <p:txBody>
          <a:bodyPr wrap="none">
            <a:spAutoFit/>
          </a:bodyPr>
          <a:lstStyle/>
          <a:p>
            <a:r>
              <a:rPr lang="en-GB" sz="2500" b="1" dirty="0">
                <a:solidFill>
                  <a:schemeClr val="tx1"/>
                </a:solidFill>
                <a:latin typeface="Arial" panose="020B0604020202020204" pitchFamily="34" charset="0"/>
                <a:cs typeface="Arial" panose="020B0604020202020204" pitchFamily="34" charset="0"/>
              </a:rPr>
              <a:t>Where are you now with each learning outcome?</a:t>
            </a:r>
          </a:p>
          <a:p>
            <a:endParaRPr lang="en-GB" sz="2500" b="1" dirty="0">
              <a:solidFill>
                <a:schemeClr val="tx1"/>
              </a:solidFill>
              <a:latin typeface="Arial" panose="020B0604020202020204" pitchFamily="34" charset="0"/>
              <a:cs typeface="Arial" panose="020B0604020202020204" pitchFamily="34" charset="0"/>
            </a:endParaRPr>
          </a:p>
          <a:p>
            <a:pPr marL="0" indent="0">
              <a:buNone/>
            </a:pPr>
            <a:r>
              <a:rPr lang="en-GB" sz="2800" b="1" dirty="0">
                <a:solidFill>
                  <a:srgbClr val="00B050"/>
                </a:solidFill>
                <a:latin typeface="Arial" panose="020B0604020202020204" pitchFamily="34" charset="0"/>
                <a:cs typeface="Arial" panose="020B0604020202020204" pitchFamily="34" charset="0"/>
              </a:rPr>
              <a:t>I’ve totally got this</a:t>
            </a:r>
            <a:r>
              <a:rPr lang="en-GB" sz="2800" b="1" dirty="0">
                <a:solidFill>
                  <a:schemeClr val="tx1"/>
                </a:solidFill>
                <a:latin typeface="Arial" panose="020B0604020202020204" pitchFamily="34" charset="0"/>
                <a:cs typeface="Arial" panose="020B0604020202020204" pitchFamily="34" charset="0"/>
              </a:rPr>
              <a:t>	</a:t>
            </a:r>
            <a:r>
              <a:rPr lang="en-GB" sz="2800" b="1" dirty="0">
                <a:solidFill>
                  <a:schemeClr val="accent2"/>
                </a:solidFill>
                <a:latin typeface="Arial" panose="020B0604020202020204" pitchFamily="34" charset="0"/>
                <a:cs typeface="Arial" panose="020B0604020202020204" pitchFamily="34" charset="0"/>
              </a:rPr>
              <a:t>I’ve sort of got it</a:t>
            </a:r>
            <a:r>
              <a:rPr lang="en-GB" sz="2800" b="1" dirty="0">
                <a:solidFill>
                  <a:schemeClr val="tx1"/>
                </a:solidFill>
                <a:latin typeface="Arial" panose="020B0604020202020204" pitchFamily="34" charset="0"/>
                <a:cs typeface="Arial" panose="020B0604020202020204" pitchFamily="34" charset="0"/>
              </a:rPr>
              <a:t>	</a:t>
            </a:r>
            <a:r>
              <a:rPr lang="en-GB" sz="2800" b="1" dirty="0">
                <a:solidFill>
                  <a:srgbClr val="FF0000"/>
                </a:solidFill>
                <a:latin typeface="Arial" panose="020B0604020202020204" pitchFamily="34" charset="0"/>
                <a:cs typeface="Arial" panose="020B0604020202020204" pitchFamily="34" charset="0"/>
              </a:rPr>
              <a:t>It’s new to me</a:t>
            </a:r>
          </a:p>
          <a:p>
            <a:pPr marL="0" indent="0">
              <a:buNone/>
            </a:pPr>
            <a:endParaRPr lang="en-GB" dirty="0">
              <a:solidFill>
                <a:srgbClr val="FF0000"/>
              </a:solidFill>
              <a:latin typeface="Arial" panose="020B0604020202020204" pitchFamily="34" charset="0"/>
              <a:cs typeface="Arial" panose="020B0604020202020204" pitchFamily="34" charset="0"/>
            </a:endParaRPr>
          </a:p>
          <a:p>
            <a:pPr marL="0" indent="0">
              <a:buNone/>
            </a:pPr>
            <a:endParaRPr lang="en-GB" dirty="0">
              <a:solidFill>
                <a:srgbClr val="FF0000"/>
              </a:solidFill>
              <a:latin typeface="Arial" panose="020B0604020202020204" pitchFamily="34" charset="0"/>
              <a:cs typeface="Arial" panose="020B0604020202020204" pitchFamily="34" charset="0"/>
            </a:endParaRPr>
          </a:p>
          <a:p>
            <a:r>
              <a:rPr lang="en-GB" sz="2500" dirty="0">
                <a:solidFill>
                  <a:schemeClr val="tx1"/>
                </a:solidFill>
                <a:latin typeface="Arial" panose="020B0604020202020204" pitchFamily="34" charset="0"/>
                <a:cs typeface="Arial" panose="020B0604020202020204" pitchFamily="34" charset="0"/>
              </a:rPr>
              <a:t>What did you find most useful or interesting?</a:t>
            </a:r>
          </a:p>
          <a:p>
            <a:endParaRPr lang="en-GB" sz="2500" b="1" dirty="0">
              <a:solidFill>
                <a:schemeClr val="tx1"/>
              </a:solidFill>
              <a:latin typeface="Arial" panose="020B0604020202020204" pitchFamily="34" charset="0"/>
              <a:cs typeface="Arial" panose="020B0604020202020204" pitchFamily="34" charset="0"/>
            </a:endParaRPr>
          </a:p>
          <a:p>
            <a:r>
              <a:rPr lang="en-GB" sz="2500" dirty="0">
                <a:solidFill>
                  <a:schemeClr val="tx1"/>
                </a:solidFill>
                <a:latin typeface="Arial" panose="020B0604020202020204" pitchFamily="34" charset="0"/>
                <a:cs typeface="Arial" panose="020B0604020202020204" pitchFamily="34" charset="0"/>
              </a:rPr>
              <a:t>What did you find most difficult to understand?</a:t>
            </a:r>
          </a:p>
          <a:p>
            <a:endParaRPr lang="en-GB" sz="2500" b="1" dirty="0">
              <a:solidFill>
                <a:schemeClr val="tx1"/>
              </a:solidFill>
              <a:latin typeface="Arial" panose="020B0604020202020204" pitchFamily="34" charset="0"/>
              <a:cs typeface="Arial" panose="020B0604020202020204" pitchFamily="34" charset="0"/>
            </a:endParaRPr>
          </a:p>
          <a:p>
            <a:r>
              <a:rPr lang="en-GB" sz="2500" dirty="0">
                <a:solidFill>
                  <a:schemeClr val="tx1"/>
                </a:solidFill>
                <a:latin typeface="Arial" panose="020B0604020202020204" pitchFamily="34" charset="0"/>
                <a:cs typeface="Arial" panose="020B0604020202020204" pitchFamily="34" charset="0"/>
              </a:rPr>
              <a:t>What would you like to learn more about?</a:t>
            </a:r>
            <a:endParaRPr lang="en-GB" sz="25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7889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716" name="Title 1"/>
          <p:cNvSpPr txBox="1">
            <a:spLocks noGrp="1"/>
          </p:cNvSpPr>
          <p:nvPr>
            <p:ph type="title"/>
          </p:nvPr>
        </p:nvSpPr>
        <p:spPr>
          <a:xfrm>
            <a:off x="838200" y="365125"/>
            <a:ext cx="10515600" cy="1325563"/>
          </a:xfrm>
          <a:prstGeom prst="rect">
            <a:avLst/>
          </a:prstGeom>
        </p:spPr>
        <p:txBody>
          <a:bodyPr/>
          <a:lstStyle>
            <a:lvl1pPr>
              <a:defRPr>
                <a:latin typeface="Arial"/>
                <a:ea typeface="Arial"/>
                <a:cs typeface="Arial"/>
                <a:sym typeface="Arial"/>
              </a:defRPr>
            </a:lvl1pPr>
          </a:lstStyle>
          <a:p>
            <a:r>
              <a:rPr>
                <a:solidFill>
                  <a:schemeClr val="tx1"/>
                </a:solidFill>
              </a:rPr>
              <a:t>1 A growth mindset</a:t>
            </a:r>
          </a:p>
        </p:txBody>
      </p:sp>
      <p:sp>
        <p:nvSpPr>
          <p:cNvPr id="717" name="Content Placeholder 2"/>
          <p:cNvSpPr txBox="1">
            <a:spLocks noGrp="1"/>
          </p:cNvSpPr>
          <p:nvPr>
            <p:ph type="body" idx="1"/>
          </p:nvPr>
        </p:nvSpPr>
        <p:spPr>
          <a:xfrm>
            <a:off x="838200" y="1825625"/>
            <a:ext cx="10515600" cy="4351338"/>
          </a:xfrm>
          <a:prstGeom prst="rect">
            <a:avLst/>
          </a:prstGeom>
        </p:spPr>
        <p:txBody>
          <a:bodyPr/>
          <a:lstStyle/>
          <a:p>
            <a:pPr marL="0" indent="0">
              <a:lnSpc>
                <a:spcPct val="81000"/>
              </a:lnSpc>
              <a:buSzTx/>
              <a:buNone/>
              <a:defRPr>
                <a:latin typeface="Arial"/>
                <a:ea typeface="Arial"/>
                <a:cs typeface="Arial"/>
                <a:sym typeface="Arial"/>
              </a:defRPr>
            </a:pPr>
            <a:r>
              <a:rPr dirty="0">
                <a:solidFill>
                  <a:schemeClr val="tx1"/>
                </a:solidFill>
              </a:rPr>
              <a:t>What we’ve explored:</a:t>
            </a:r>
          </a:p>
          <a:p>
            <a:pPr marL="0" indent="0">
              <a:lnSpc>
                <a:spcPct val="81000"/>
              </a:lnSpc>
              <a:buSzTx/>
              <a:buNone/>
              <a:defRPr>
                <a:latin typeface="Arial"/>
                <a:ea typeface="Arial"/>
                <a:cs typeface="Arial"/>
                <a:sym typeface="Arial"/>
              </a:defRPr>
            </a:pPr>
            <a:endParaRPr dirty="0">
              <a:solidFill>
                <a:schemeClr val="tx1"/>
              </a:solidFill>
            </a:endParaRPr>
          </a:p>
          <a:p>
            <a:pPr marL="0" indent="0">
              <a:lnSpc>
                <a:spcPct val="81000"/>
              </a:lnSpc>
              <a:buSzTx/>
              <a:buNone/>
              <a:defRPr>
                <a:latin typeface="Arial"/>
                <a:ea typeface="Arial"/>
                <a:cs typeface="Arial"/>
                <a:sym typeface="Arial"/>
              </a:defRPr>
            </a:pPr>
            <a:r>
              <a:rPr dirty="0">
                <a:solidFill>
                  <a:schemeClr val="tx1"/>
                </a:solidFill>
              </a:rPr>
              <a:t>Success means being the best you can be, in ways that matter to you.</a:t>
            </a:r>
          </a:p>
          <a:p>
            <a:pPr marL="0" indent="0">
              <a:lnSpc>
                <a:spcPct val="81000"/>
              </a:lnSpc>
              <a:buSzTx/>
              <a:buNone/>
              <a:defRPr>
                <a:latin typeface="Arial"/>
                <a:ea typeface="Arial"/>
                <a:cs typeface="Arial"/>
                <a:sym typeface="Arial"/>
              </a:defRPr>
            </a:pPr>
            <a:endParaRPr dirty="0">
              <a:solidFill>
                <a:schemeClr val="tx1"/>
              </a:solidFill>
            </a:endParaRPr>
          </a:p>
          <a:p>
            <a:pPr marL="0" indent="0">
              <a:lnSpc>
                <a:spcPct val="81000"/>
              </a:lnSpc>
              <a:buSzTx/>
              <a:buNone/>
              <a:defRPr>
                <a:solidFill>
                  <a:srgbClr val="000000"/>
                </a:solidFill>
                <a:latin typeface="Arial"/>
                <a:ea typeface="Arial"/>
                <a:cs typeface="Arial"/>
                <a:sym typeface="Arial"/>
              </a:defRPr>
            </a:pPr>
            <a:r>
              <a:rPr dirty="0">
                <a:solidFill>
                  <a:schemeClr val="tx1"/>
                </a:solidFill>
              </a:rPr>
              <a:t>Aspirations are our hopes for our future and a vision of the ‘future you’.</a:t>
            </a:r>
          </a:p>
          <a:p>
            <a:pPr marL="0" indent="0">
              <a:lnSpc>
                <a:spcPct val="81000"/>
              </a:lnSpc>
              <a:buSzTx/>
              <a:buNone/>
              <a:defRPr>
                <a:latin typeface="Arial"/>
                <a:ea typeface="Arial"/>
                <a:cs typeface="Arial"/>
                <a:sym typeface="Arial"/>
              </a:defRPr>
            </a:pPr>
            <a:endParaRPr dirty="0">
              <a:solidFill>
                <a:schemeClr val="tx1"/>
              </a:solidFill>
            </a:endParaRPr>
          </a:p>
          <a:p>
            <a:pPr marL="0" indent="0">
              <a:lnSpc>
                <a:spcPct val="81000"/>
              </a:lnSpc>
              <a:buSzTx/>
              <a:buNone/>
              <a:defRPr>
                <a:latin typeface="Arial"/>
                <a:ea typeface="Arial"/>
                <a:cs typeface="Arial"/>
                <a:sym typeface="Arial"/>
              </a:defRPr>
            </a:pPr>
            <a:r>
              <a:rPr dirty="0">
                <a:solidFill>
                  <a:schemeClr val="tx1"/>
                </a:solidFill>
              </a:rPr>
              <a:t>A growth mindset is the belief that if you work hard and keep trying, you can get better.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314" name="Content Placeholder 2"/>
          <p:cNvSpPr txBox="1">
            <a:spLocks noGrp="1"/>
          </p:cNvSpPr>
          <p:nvPr>
            <p:ph type="body" idx="1"/>
          </p:nvPr>
        </p:nvSpPr>
        <p:spPr>
          <a:xfrm>
            <a:off x="838200" y="1258697"/>
            <a:ext cx="10515600" cy="4351338"/>
          </a:xfrm>
          <a:prstGeom prst="rect">
            <a:avLst/>
          </a:prstGeom>
        </p:spPr>
        <p:txBody>
          <a:bodyPr/>
          <a:lstStyle/>
          <a:p>
            <a:pPr marL="0" indent="0">
              <a:lnSpc>
                <a:spcPct val="81000"/>
              </a:lnSpc>
              <a:buSzTx/>
              <a:buNone/>
              <a:defRPr sz="2500">
                <a:latin typeface="Arial"/>
                <a:ea typeface="Arial"/>
                <a:cs typeface="Arial"/>
                <a:sym typeface="Arial"/>
              </a:defRPr>
            </a:pPr>
            <a:r>
              <a:rPr dirty="0">
                <a:solidFill>
                  <a:schemeClr val="tx1"/>
                </a:solidFill>
              </a:rPr>
              <a:t>Learning outcomes</a:t>
            </a:r>
          </a:p>
          <a:p>
            <a:pPr marL="0" indent="0">
              <a:lnSpc>
                <a:spcPct val="81000"/>
              </a:lnSpc>
              <a:buSzTx/>
              <a:buNone/>
              <a:defRPr sz="2500">
                <a:latin typeface="Arial"/>
                <a:ea typeface="Arial"/>
                <a:cs typeface="Arial"/>
                <a:sym typeface="Arial"/>
              </a:defRPr>
            </a:pPr>
            <a:endParaRPr dirty="0">
              <a:solidFill>
                <a:schemeClr val="tx1"/>
              </a:solidFill>
            </a:endParaRPr>
          </a:p>
          <a:p>
            <a:pPr>
              <a:lnSpc>
                <a:spcPct val="81000"/>
              </a:lnSpc>
              <a:defRPr sz="2500" b="0">
                <a:solidFill>
                  <a:srgbClr val="000000"/>
                </a:solidFill>
                <a:latin typeface="Arial"/>
                <a:ea typeface="Arial"/>
                <a:cs typeface="Arial"/>
                <a:sym typeface="Arial"/>
              </a:defRPr>
            </a:pPr>
            <a:r>
              <a:rPr dirty="0">
                <a:solidFill>
                  <a:schemeClr val="tx1"/>
                </a:solidFill>
              </a:rPr>
              <a:t>Everyone: I know that I can react positively or negatively to what happens to me, and that a growth mindset will help me to succeed.</a:t>
            </a:r>
          </a:p>
          <a:p>
            <a:pPr>
              <a:lnSpc>
                <a:spcPct val="81000"/>
              </a:lnSpc>
              <a:defRPr sz="2500" b="0">
                <a:latin typeface="Arial"/>
                <a:ea typeface="Arial"/>
                <a:cs typeface="Arial"/>
                <a:sym typeface="Arial"/>
              </a:defRPr>
            </a:pPr>
            <a:endParaRPr dirty="0">
              <a:solidFill>
                <a:schemeClr val="tx1"/>
              </a:solidFill>
            </a:endParaRPr>
          </a:p>
          <a:p>
            <a:pPr>
              <a:lnSpc>
                <a:spcPct val="81000"/>
              </a:lnSpc>
              <a:defRPr sz="2500" b="0">
                <a:solidFill>
                  <a:srgbClr val="000000"/>
                </a:solidFill>
                <a:latin typeface="Arial"/>
                <a:ea typeface="Arial"/>
                <a:cs typeface="Arial"/>
                <a:sym typeface="Arial"/>
              </a:defRPr>
            </a:pPr>
            <a:r>
              <a:rPr dirty="0">
                <a:solidFill>
                  <a:schemeClr val="tx1"/>
                </a:solidFill>
              </a:rPr>
              <a:t>Most: I can explain the difference between a growth mindset and fixed mindset and list some achievements I am proud of.</a:t>
            </a:r>
          </a:p>
          <a:p>
            <a:pPr>
              <a:lnSpc>
                <a:spcPct val="81000"/>
              </a:lnSpc>
              <a:defRPr sz="2500" b="0">
                <a:latin typeface="Arial"/>
                <a:ea typeface="Arial"/>
                <a:cs typeface="Arial"/>
                <a:sym typeface="Arial"/>
              </a:defRPr>
            </a:pPr>
            <a:endParaRPr dirty="0">
              <a:solidFill>
                <a:schemeClr val="tx1"/>
              </a:solidFill>
            </a:endParaRPr>
          </a:p>
          <a:p>
            <a:pPr>
              <a:lnSpc>
                <a:spcPct val="81000"/>
              </a:lnSpc>
              <a:defRPr sz="2500" b="0">
                <a:solidFill>
                  <a:srgbClr val="000000"/>
                </a:solidFill>
                <a:latin typeface="Arial"/>
                <a:ea typeface="Arial"/>
                <a:cs typeface="Arial"/>
                <a:sym typeface="Arial"/>
              </a:defRPr>
            </a:pPr>
            <a:r>
              <a:rPr dirty="0">
                <a:solidFill>
                  <a:schemeClr val="tx1"/>
                </a:solidFill>
              </a:rPr>
              <a:t>Some: I can identify some helpful things to think and do, to show more of a growth mindset.</a:t>
            </a:r>
          </a:p>
        </p:txBody>
      </p:sp>
      <p:sp>
        <p:nvSpPr>
          <p:cNvPr id="315" name="Title 1"/>
          <p:cNvSpPr txBox="1">
            <a:spLocks noGrp="1"/>
          </p:cNvSpPr>
          <p:nvPr>
            <p:ph type="title"/>
          </p:nvPr>
        </p:nvSpPr>
        <p:spPr>
          <a:xfrm>
            <a:off x="838200" y="-201803"/>
            <a:ext cx="10515600" cy="1325563"/>
          </a:xfrm>
          <a:prstGeom prst="rect">
            <a:avLst/>
          </a:prstGeom>
        </p:spPr>
        <p:txBody>
          <a:bodyPr anchor="b"/>
          <a:lstStyle/>
          <a:p>
            <a:pPr>
              <a:defRPr>
                <a:latin typeface="Arial"/>
                <a:ea typeface="Arial"/>
                <a:cs typeface="Arial"/>
                <a:sym typeface="Arial"/>
              </a:defRPr>
            </a:pPr>
            <a:r>
              <a:rPr dirty="0">
                <a:solidFill>
                  <a:schemeClr val="tx1"/>
                </a:solidFill>
              </a:rPr>
              <a:t>1 A growth mindset</a:t>
            </a:r>
          </a:p>
        </p:txBody>
      </p:sp>
      <p:sp>
        <p:nvSpPr>
          <p:cNvPr id="2" name="Rectangle 1">
            <a:extLst>
              <a:ext uri="{FF2B5EF4-FFF2-40B4-BE49-F238E27FC236}">
                <a16:creationId xmlns:a16="http://schemas.microsoft.com/office/drawing/2014/main" id="{47236416-B365-7C4C-9C44-0CDF5E247C8B}"/>
              </a:ext>
            </a:extLst>
          </p:cNvPr>
          <p:cNvSpPr/>
          <p:nvPr/>
        </p:nvSpPr>
        <p:spPr>
          <a:xfrm>
            <a:off x="742944" y="5489575"/>
            <a:ext cx="10046340" cy="1292662"/>
          </a:xfrm>
          <a:prstGeom prst="rect">
            <a:avLst/>
          </a:prstGeom>
        </p:spPr>
        <p:txBody>
          <a:bodyPr wrap="none">
            <a:spAutoFit/>
          </a:bodyPr>
          <a:lstStyle/>
          <a:p>
            <a:r>
              <a:rPr lang="en-GB" sz="2500" b="1" dirty="0">
                <a:solidFill>
                  <a:schemeClr val="tx1"/>
                </a:solidFill>
                <a:latin typeface="Arial" panose="020B0604020202020204" pitchFamily="34" charset="0"/>
                <a:cs typeface="Arial" panose="020B0604020202020204" pitchFamily="34" charset="0"/>
              </a:rPr>
              <a:t>Where are you now with each learning outcome?</a:t>
            </a:r>
          </a:p>
          <a:p>
            <a:endParaRPr lang="en-GB" sz="2500" b="1" dirty="0">
              <a:solidFill>
                <a:schemeClr val="tx1"/>
              </a:solidFill>
              <a:latin typeface="Arial" panose="020B0604020202020204" pitchFamily="34" charset="0"/>
              <a:cs typeface="Arial" panose="020B0604020202020204" pitchFamily="34" charset="0"/>
            </a:endParaRPr>
          </a:p>
          <a:p>
            <a:r>
              <a:rPr lang="en-GB" sz="2800" b="1" dirty="0">
                <a:solidFill>
                  <a:srgbClr val="00B050"/>
                </a:solidFill>
                <a:latin typeface="Arial" panose="020B0604020202020204" pitchFamily="34" charset="0"/>
                <a:cs typeface="Arial" panose="020B0604020202020204" pitchFamily="34" charset="0"/>
              </a:rPr>
              <a:t>I’ve totally got this</a:t>
            </a:r>
            <a:r>
              <a:rPr lang="en-GB" sz="2800" b="1" dirty="0">
                <a:solidFill>
                  <a:schemeClr val="tx1"/>
                </a:solidFill>
                <a:latin typeface="Arial" panose="020B0604020202020204" pitchFamily="34" charset="0"/>
                <a:cs typeface="Arial" panose="020B0604020202020204" pitchFamily="34" charset="0"/>
              </a:rPr>
              <a:t>	</a:t>
            </a:r>
            <a:r>
              <a:rPr lang="en-GB" sz="2800" b="1" dirty="0">
                <a:solidFill>
                  <a:schemeClr val="accent2"/>
                </a:solidFill>
                <a:latin typeface="Arial" panose="020B0604020202020204" pitchFamily="34" charset="0"/>
                <a:cs typeface="Arial" panose="020B0604020202020204" pitchFamily="34" charset="0"/>
              </a:rPr>
              <a:t>I’ve sort of got it</a:t>
            </a:r>
            <a:r>
              <a:rPr lang="en-GB" sz="2800" b="1" dirty="0">
                <a:solidFill>
                  <a:schemeClr val="tx1"/>
                </a:solidFill>
                <a:latin typeface="Arial" panose="020B0604020202020204" pitchFamily="34" charset="0"/>
                <a:cs typeface="Arial" panose="020B0604020202020204" pitchFamily="34" charset="0"/>
              </a:rPr>
              <a:t>	</a:t>
            </a:r>
            <a:r>
              <a:rPr lang="en-GB" sz="2800" b="1" dirty="0">
                <a:solidFill>
                  <a:srgbClr val="FF0000"/>
                </a:solidFill>
                <a:latin typeface="Arial" panose="020B0604020202020204" pitchFamily="34" charset="0"/>
                <a:cs typeface="Arial" panose="020B0604020202020204" pitchFamily="34" charset="0"/>
              </a:rPr>
              <a:t>It’s new to me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pic>
        <p:nvPicPr>
          <p:cNvPr id="6" name="Online Media 5" descr="Go for Growth 1: Get a Growth Mindset!">
            <a:hlinkClick r:id="" action="ppaction://media"/>
            <a:extLst>
              <a:ext uri="{FF2B5EF4-FFF2-40B4-BE49-F238E27FC236}">
                <a16:creationId xmlns:a16="http://schemas.microsoft.com/office/drawing/2014/main" id="{07F1C198-1EE5-914A-B0C2-396D74845356}"/>
              </a:ext>
            </a:extLst>
          </p:cNvPr>
          <p:cNvPicPr>
            <a:picLocks noRot="1" noChangeAspect="1"/>
          </p:cNvPicPr>
          <p:nvPr>
            <a:videoFile r:link="rId1"/>
          </p:nvPr>
        </p:nvPicPr>
        <p:blipFill>
          <a:blip r:embed="rId4"/>
          <a:stretch>
            <a:fillRect/>
          </a:stretch>
        </p:blipFill>
        <p:spPr>
          <a:xfrm>
            <a:off x="384048" y="201747"/>
            <a:ext cx="11457297" cy="6473373"/>
          </a:xfrm>
          <a:prstGeom prst="rect">
            <a:avLst/>
          </a:prstGeom>
        </p:spPr>
      </p:pic>
    </p:spTree>
    <p:extLst>
      <p:ext uri="{BB962C8B-B14F-4D97-AF65-F5344CB8AC3E}">
        <p14:creationId xmlns:p14="http://schemas.microsoft.com/office/powerpoint/2010/main" val="1278674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grpSp>
        <p:nvGrpSpPr>
          <p:cNvPr id="341" name="Group 2"/>
          <p:cNvGrpSpPr/>
          <p:nvPr/>
        </p:nvGrpSpPr>
        <p:grpSpPr>
          <a:xfrm>
            <a:off x="676155" y="4133328"/>
            <a:ext cx="1569992" cy="2921993"/>
            <a:chOff x="0" y="0"/>
            <a:chExt cx="1569991" cy="2921992"/>
          </a:xfrm>
        </p:grpSpPr>
        <p:sp>
          <p:nvSpPr>
            <p:cNvPr id="319" name="Oval 3"/>
            <p:cNvSpPr/>
            <p:nvPr/>
          </p:nvSpPr>
          <p:spPr>
            <a:xfrm>
              <a:off x="861850" y="1078203"/>
              <a:ext cx="663477"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20" name="Oval 4"/>
            <p:cNvSpPr/>
            <p:nvPr/>
          </p:nvSpPr>
          <p:spPr>
            <a:xfrm>
              <a:off x="87824" y="1020365"/>
              <a:ext cx="663478"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21" name="Oval 5"/>
            <p:cNvSpPr/>
            <p:nvPr/>
          </p:nvSpPr>
          <p:spPr>
            <a:xfrm>
              <a:off x="72058" y="678779"/>
              <a:ext cx="663478"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22" name="Oval 6"/>
            <p:cNvSpPr/>
            <p:nvPr/>
          </p:nvSpPr>
          <p:spPr>
            <a:xfrm>
              <a:off x="906515" y="735257"/>
              <a:ext cx="663477"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23" name="Oval 7"/>
            <p:cNvSpPr/>
            <p:nvPr/>
          </p:nvSpPr>
          <p:spPr>
            <a:xfrm>
              <a:off x="172436" y="118872"/>
              <a:ext cx="1245480" cy="1186200"/>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24" name="Rounded Rectangle 8"/>
            <p:cNvSpPr/>
            <p:nvPr/>
          </p:nvSpPr>
          <p:spPr>
            <a:xfrm rot="5400000">
              <a:off x="757074" y="511539"/>
              <a:ext cx="97225" cy="1145630"/>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25" name="Rounded Rectangle 9"/>
            <p:cNvSpPr/>
            <p:nvPr/>
          </p:nvSpPr>
          <p:spPr>
            <a:xfrm>
              <a:off x="152403" y="1869094"/>
              <a:ext cx="1245480" cy="1045568"/>
            </a:xfrm>
            <a:prstGeom prst="roundRect">
              <a:avLst>
                <a:gd name="adj" fmla="val 50000"/>
              </a:avLst>
            </a:prstGeom>
            <a:solidFill>
              <a:srgbClr val="00B05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26" name="Rounded Rectangle 10"/>
            <p:cNvSpPr/>
            <p:nvPr/>
          </p:nvSpPr>
          <p:spPr>
            <a:xfrm>
              <a:off x="547201" y="1422883"/>
              <a:ext cx="480848" cy="834069"/>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nvGrpSpPr>
            <p:cNvPr id="331" name="Group 11"/>
            <p:cNvGrpSpPr/>
            <p:nvPr/>
          </p:nvGrpSpPr>
          <p:grpSpPr>
            <a:xfrm>
              <a:off x="179621" y="317779"/>
              <a:ext cx="1259967" cy="1716537"/>
              <a:chOff x="0" y="0"/>
              <a:chExt cx="1259965" cy="1716536"/>
            </a:xfrm>
          </p:grpSpPr>
          <p:grpSp>
            <p:nvGrpSpPr>
              <p:cNvPr id="329" name="Group 12"/>
              <p:cNvGrpSpPr/>
              <p:nvPr/>
            </p:nvGrpSpPr>
            <p:grpSpPr>
              <a:xfrm>
                <a:off x="263134" y="957959"/>
                <a:ext cx="693683" cy="758578"/>
                <a:chOff x="0" y="0"/>
                <a:chExt cx="693682" cy="758576"/>
              </a:xfrm>
            </p:grpSpPr>
            <p:sp>
              <p:nvSpPr>
                <p:cNvPr id="327" name="Oval 14"/>
                <p:cNvSpPr/>
                <p:nvPr/>
              </p:nvSpPr>
              <p:spPr>
                <a:xfrm>
                  <a:off x="0" y="0"/>
                  <a:ext cx="693683" cy="67266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28" name="Chord 15"/>
                <p:cNvSpPr/>
                <p:nvPr/>
              </p:nvSpPr>
              <p:spPr>
                <a:xfrm rot="6769226">
                  <a:off x="173439" y="243733"/>
                  <a:ext cx="386093" cy="485513"/>
                </a:xfrm>
                <a:custGeom>
                  <a:avLst/>
                  <a:gdLst/>
                  <a:ahLst/>
                  <a:cxnLst>
                    <a:cxn ang="0">
                      <a:pos x="wd2" y="hd2"/>
                    </a:cxn>
                    <a:cxn ang="5400000">
                      <a:pos x="wd2" y="hd2"/>
                    </a:cxn>
                    <a:cxn ang="10800000">
                      <a:pos x="wd2" y="hd2"/>
                    </a:cxn>
                    <a:cxn ang="16200000">
                      <a:pos x="wd2" y="hd2"/>
                    </a:cxn>
                  </a:cxnLst>
                  <a:rect l="0" t="0" r="r" b="b"/>
                  <a:pathLst>
                    <a:path w="20308" h="20469" extrusionOk="0">
                      <a:moveTo>
                        <a:pt x="20308" y="17144"/>
                      </a:moveTo>
                      <a:cubicBezTo>
                        <a:pt x="15950" y="21314"/>
                        <a:pt x="8558" y="21600"/>
                        <a:pt x="3796" y="17784"/>
                      </a:cubicBezTo>
                      <a:cubicBezTo>
                        <a:pt x="-965" y="13968"/>
                        <a:pt x="-1292" y="7494"/>
                        <a:pt x="3066" y="3324"/>
                      </a:cubicBezTo>
                      <a:cubicBezTo>
                        <a:pt x="5280" y="1206"/>
                        <a:pt x="8408" y="0"/>
                        <a:pt x="11687" y="0"/>
                      </a:cubicBezTo>
                      <a:close/>
                    </a:path>
                  </a:pathLst>
                </a:cu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330" name="Freeform 13"/>
              <p:cNvSpPr/>
              <p:nvPr/>
            </p:nvSpPr>
            <p:spPr>
              <a:xfrm rot="16756998">
                <a:off x="-152541" y="344180"/>
                <a:ext cx="1565048" cy="1020871"/>
              </a:xfrm>
              <a:custGeom>
                <a:avLst/>
                <a:gdLst/>
                <a:ahLst/>
                <a:cxnLst>
                  <a:cxn ang="0">
                    <a:pos x="wd2" y="hd2"/>
                  </a:cxn>
                  <a:cxn ang="5400000">
                    <a:pos x="wd2" y="hd2"/>
                  </a:cxn>
                  <a:cxn ang="10800000">
                    <a:pos x="wd2" y="hd2"/>
                  </a:cxn>
                  <a:cxn ang="16200000">
                    <a:pos x="wd2" y="hd2"/>
                  </a:cxn>
                </a:cxnLst>
                <a:rect l="0" t="0" r="r" b="b"/>
                <a:pathLst>
                  <a:path w="20683" h="20226" extrusionOk="0">
                    <a:moveTo>
                      <a:pt x="6976" y="6045"/>
                    </a:moveTo>
                    <a:cubicBezTo>
                      <a:pt x="5671" y="5935"/>
                      <a:pt x="4421" y="6779"/>
                      <a:pt x="3698" y="8257"/>
                    </a:cubicBezTo>
                    <a:cubicBezTo>
                      <a:pt x="2871" y="9948"/>
                      <a:pt x="2884" y="12152"/>
                      <a:pt x="3732" y="13824"/>
                    </a:cubicBezTo>
                    <a:cubicBezTo>
                      <a:pt x="4472" y="15283"/>
                      <a:pt x="5728" y="16098"/>
                      <a:pt x="7029" y="15963"/>
                    </a:cubicBezTo>
                    <a:cubicBezTo>
                      <a:pt x="7011" y="12657"/>
                      <a:pt x="6994" y="9351"/>
                      <a:pt x="6976" y="6045"/>
                    </a:cubicBezTo>
                    <a:close/>
                    <a:moveTo>
                      <a:pt x="20604" y="7598"/>
                    </a:moveTo>
                    <a:cubicBezTo>
                      <a:pt x="21142" y="12536"/>
                      <a:pt x="18909" y="17192"/>
                      <a:pt x="15615" y="17999"/>
                    </a:cubicBezTo>
                    <a:lnTo>
                      <a:pt x="7018" y="20106"/>
                    </a:lnTo>
                    <a:cubicBezTo>
                      <a:pt x="3725" y="20913"/>
                      <a:pt x="619" y="17565"/>
                      <a:pt x="80" y="12628"/>
                    </a:cubicBezTo>
                    <a:cubicBezTo>
                      <a:pt x="-458" y="7690"/>
                      <a:pt x="1775" y="3034"/>
                      <a:pt x="5069" y="2227"/>
                    </a:cubicBezTo>
                    <a:lnTo>
                      <a:pt x="13666" y="120"/>
                    </a:lnTo>
                    <a:cubicBezTo>
                      <a:pt x="16959" y="-687"/>
                      <a:pt x="20065" y="2661"/>
                      <a:pt x="20604" y="7598"/>
                    </a:cubicBezTo>
                    <a:close/>
                  </a:path>
                </a:pathLst>
              </a:custGeom>
              <a:solidFill>
                <a:srgbClr val="F8CBA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332" name="Rounded Rectangle 16"/>
            <p:cNvSpPr/>
            <p:nvPr/>
          </p:nvSpPr>
          <p:spPr>
            <a:xfrm>
              <a:off x="745255" y="905676"/>
              <a:ext cx="99849" cy="399394"/>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33" name="Rounded Rectangle 17"/>
            <p:cNvSpPr/>
            <p:nvPr/>
          </p:nvSpPr>
          <p:spPr>
            <a:xfrm>
              <a:off x="519284" y="931955"/>
              <a:ext cx="99849" cy="97224"/>
            </a:xfrm>
            <a:prstGeom prst="roundRect">
              <a:avLst>
                <a:gd name="adj" fmla="val 50000"/>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34" name="Rounded Rectangle 18"/>
            <p:cNvSpPr/>
            <p:nvPr/>
          </p:nvSpPr>
          <p:spPr>
            <a:xfrm>
              <a:off x="955462" y="937214"/>
              <a:ext cx="99849" cy="97224"/>
            </a:xfrm>
            <a:prstGeom prst="roundRect">
              <a:avLst>
                <a:gd name="adj" fmla="val 50000"/>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35" name="Oval 19"/>
            <p:cNvSpPr/>
            <p:nvPr/>
          </p:nvSpPr>
          <p:spPr>
            <a:xfrm>
              <a:off x="105433" y="438145"/>
              <a:ext cx="465092" cy="428779"/>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36" name="Oval 20"/>
            <p:cNvSpPr/>
            <p:nvPr/>
          </p:nvSpPr>
          <p:spPr>
            <a:xfrm>
              <a:off x="1076981" y="548965"/>
              <a:ext cx="465091" cy="428779"/>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37" name="Oval 21"/>
            <p:cNvSpPr/>
            <p:nvPr/>
          </p:nvSpPr>
          <p:spPr>
            <a:xfrm>
              <a:off x="222360" y="-1"/>
              <a:ext cx="663478"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38" name="Oval 22"/>
            <p:cNvSpPr/>
            <p:nvPr/>
          </p:nvSpPr>
          <p:spPr>
            <a:xfrm>
              <a:off x="734408" y="120044"/>
              <a:ext cx="663477"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39" name="Rounded Rectangle 23"/>
            <p:cNvSpPr/>
            <p:nvPr/>
          </p:nvSpPr>
          <p:spPr>
            <a:xfrm>
              <a:off x="-1" y="2087925"/>
              <a:ext cx="440453" cy="834068"/>
            </a:xfrm>
            <a:prstGeom prst="roundRect">
              <a:avLst>
                <a:gd name="adj" fmla="val 50000"/>
              </a:avLst>
            </a:prstGeom>
            <a:solidFill>
              <a:srgbClr val="00B05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40" name="Rounded Rectangle 24"/>
            <p:cNvSpPr/>
            <p:nvPr/>
          </p:nvSpPr>
          <p:spPr>
            <a:xfrm>
              <a:off x="1128224" y="2079329"/>
              <a:ext cx="440452" cy="834068"/>
            </a:xfrm>
            <a:prstGeom prst="roundRect">
              <a:avLst>
                <a:gd name="adj" fmla="val 50000"/>
              </a:avLst>
            </a:prstGeom>
            <a:solidFill>
              <a:srgbClr val="00B05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363" name="TextBox 94"/>
          <p:cNvSpPr txBox="1"/>
          <p:nvPr/>
        </p:nvSpPr>
        <p:spPr>
          <a:xfrm>
            <a:off x="602768" y="245636"/>
            <a:ext cx="11543512" cy="769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4400" b="1">
                <a:solidFill>
                  <a:srgbClr val="FFFFFF"/>
                </a:solidFill>
                <a:latin typeface="Arial"/>
                <a:ea typeface="Arial"/>
                <a:cs typeface="Arial"/>
                <a:sym typeface="Arial"/>
              </a:defRPr>
            </a:pPr>
            <a:r>
              <a:rPr>
                <a:solidFill>
                  <a:schemeClr val="tx1"/>
                </a:solidFill>
              </a:rPr>
              <a:t>1.1 We all want to grow and succeed</a:t>
            </a:r>
          </a:p>
        </p:txBody>
      </p:sp>
      <p:sp>
        <p:nvSpPr>
          <p:cNvPr id="364" name="Rectangle 25"/>
          <p:cNvSpPr txBox="1"/>
          <p:nvPr/>
        </p:nvSpPr>
        <p:spPr>
          <a:xfrm>
            <a:off x="3208300" y="1409090"/>
            <a:ext cx="6845943" cy="156966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3200" b="1">
                <a:solidFill>
                  <a:srgbClr val="FFFFFF"/>
                </a:solidFill>
                <a:latin typeface="Arial"/>
                <a:ea typeface="Arial"/>
                <a:cs typeface="Arial"/>
                <a:sym typeface="Arial"/>
              </a:defRPr>
            </a:pPr>
            <a:r>
              <a:rPr dirty="0">
                <a:solidFill>
                  <a:schemeClr val="tx1"/>
                </a:solidFill>
              </a:rPr>
              <a:t>How can we work out:</a:t>
            </a:r>
          </a:p>
          <a:p>
            <a:pPr marL="457200" indent="-457200">
              <a:buSzPct val="100000"/>
              <a:buFont typeface="Arial"/>
              <a:buChar char="•"/>
              <a:defRPr sz="3200" b="1">
                <a:solidFill>
                  <a:srgbClr val="FFFFFF"/>
                </a:solidFill>
                <a:latin typeface="Arial"/>
                <a:ea typeface="Arial"/>
                <a:cs typeface="Arial"/>
                <a:sym typeface="Arial"/>
              </a:defRPr>
            </a:pPr>
            <a:r>
              <a:rPr dirty="0">
                <a:solidFill>
                  <a:schemeClr val="tx1"/>
                </a:solidFill>
              </a:rPr>
              <a:t>how we’d like to succeed</a:t>
            </a:r>
          </a:p>
          <a:p>
            <a:pPr marL="457200" indent="-457200">
              <a:buSzPct val="100000"/>
              <a:buFont typeface="Arial"/>
              <a:buChar char="•"/>
              <a:defRPr sz="3200" b="1">
                <a:solidFill>
                  <a:srgbClr val="FFFFFF"/>
                </a:solidFill>
                <a:latin typeface="Arial"/>
                <a:ea typeface="Arial"/>
                <a:cs typeface="Arial"/>
                <a:sym typeface="Arial"/>
              </a:defRPr>
            </a:pPr>
            <a:r>
              <a:rPr dirty="0">
                <a:solidFill>
                  <a:schemeClr val="tx1"/>
                </a:solidFill>
              </a:rPr>
              <a:t>what we need to do?</a:t>
            </a:r>
          </a:p>
        </p:txBody>
      </p:sp>
      <p:grpSp>
        <p:nvGrpSpPr>
          <p:cNvPr id="48" name="Group">
            <a:extLst>
              <a:ext uri="{FF2B5EF4-FFF2-40B4-BE49-F238E27FC236}">
                <a16:creationId xmlns:a16="http://schemas.microsoft.com/office/drawing/2014/main" id="{B2F0B4D0-C7DE-FF40-AAD0-FB830263DA21}"/>
              </a:ext>
            </a:extLst>
          </p:cNvPr>
          <p:cNvGrpSpPr/>
          <p:nvPr/>
        </p:nvGrpSpPr>
        <p:grpSpPr>
          <a:xfrm>
            <a:off x="8917802" y="4262711"/>
            <a:ext cx="1568676" cy="2792609"/>
            <a:chOff x="0" y="0"/>
            <a:chExt cx="1568674" cy="2792608"/>
          </a:xfrm>
        </p:grpSpPr>
        <p:sp>
          <p:nvSpPr>
            <p:cNvPr id="49" name="Oval 30">
              <a:extLst>
                <a:ext uri="{FF2B5EF4-FFF2-40B4-BE49-F238E27FC236}">
                  <a16:creationId xmlns:a16="http://schemas.microsoft.com/office/drawing/2014/main" id="{F976AF4F-C3CB-014A-B370-34A1369DE553}"/>
                </a:ext>
              </a:extLst>
            </p:cNvPr>
            <p:cNvSpPr/>
            <p:nvPr/>
          </p:nvSpPr>
          <p:spPr>
            <a:xfrm>
              <a:off x="182946" y="0"/>
              <a:ext cx="1245479" cy="1186199"/>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0" name="Rounded Rectangle 31">
              <a:extLst>
                <a:ext uri="{FF2B5EF4-FFF2-40B4-BE49-F238E27FC236}">
                  <a16:creationId xmlns:a16="http://schemas.microsoft.com/office/drawing/2014/main" id="{B202AE65-2F43-874B-83C3-CA0BED9AB078}"/>
                </a:ext>
              </a:extLst>
            </p:cNvPr>
            <p:cNvSpPr/>
            <p:nvPr/>
          </p:nvSpPr>
          <p:spPr>
            <a:xfrm rot="5400000">
              <a:off x="757073" y="382156"/>
              <a:ext cx="97225" cy="1145630"/>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1" name="Rounded Rectangle 32">
              <a:extLst>
                <a:ext uri="{FF2B5EF4-FFF2-40B4-BE49-F238E27FC236}">
                  <a16:creationId xmlns:a16="http://schemas.microsoft.com/office/drawing/2014/main" id="{0711C9D9-E373-294D-A9AA-9718F5FC04B3}"/>
                </a:ext>
              </a:extLst>
            </p:cNvPr>
            <p:cNvSpPr/>
            <p:nvPr/>
          </p:nvSpPr>
          <p:spPr>
            <a:xfrm>
              <a:off x="152404" y="1739712"/>
              <a:ext cx="1245479" cy="1045567"/>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2" name="Rounded Rectangle 33">
              <a:extLst>
                <a:ext uri="{FF2B5EF4-FFF2-40B4-BE49-F238E27FC236}">
                  <a16:creationId xmlns:a16="http://schemas.microsoft.com/office/drawing/2014/main" id="{58F47C57-50A8-6841-B7AF-1F39461D3F62}"/>
                </a:ext>
              </a:extLst>
            </p:cNvPr>
            <p:cNvSpPr/>
            <p:nvPr/>
          </p:nvSpPr>
          <p:spPr>
            <a:xfrm>
              <a:off x="547201" y="1293500"/>
              <a:ext cx="480848" cy="834068"/>
            </a:xfrm>
            <a:prstGeom prst="roundRect">
              <a:avLst>
                <a:gd name="adj" fmla="val 50000"/>
              </a:avLst>
            </a:prstGeom>
            <a:solidFill>
              <a:schemeClr val="accent2"/>
            </a:solidFill>
            <a:ln w="12700" cap="flat">
              <a:noFill/>
              <a:miter lim="400000"/>
            </a:ln>
            <a:effectLst/>
          </p:spPr>
          <p:txBody>
            <a:bodyPr wrap="square" lIns="45719" tIns="45719" rIns="45719" bIns="45719" numCol="1" anchor="ctr">
              <a:noAutofit/>
            </a:bodyPr>
            <a:lstStyle/>
            <a:p>
              <a:pPr>
                <a:defRPr>
                  <a:solidFill>
                    <a:srgbClr val="FFFFFF"/>
                  </a:solidFill>
                </a:defRPr>
              </a:pPr>
              <a:endParaRPr/>
            </a:p>
          </p:txBody>
        </p:sp>
        <p:grpSp>
          <p:nvGrpSpPr>
            <p:cNvPr id="53" name="Group 35">
              <a:extLst>
                <a:ext uri="{FF2B5EF4-FFF2-40B4-BE49-F238E27FC236}">
                  <a16:creationId xmlns:a16="http://schemas.microsoft.com/office/drawing/2014/main" id="{F8E56A2E-820F-0741-B6DA-F4A32A4CB7B8}"/>
                </a:ext>
              </a:extLst>
            </p:cNvPr>
            <p:cNvGrpSpPr/>
            <p:nvPr/>
          </p:nvGrpSpPr>
          <p:grpSpPr>
            <a:xfrm>
              <a:off x="442755" y="1146356"/>
              <a:ext cx="693683" cy="758576"/>
              <a:chOff x="0" y="0"/>
              <a:chExt cx="693682" cy="758575"/>
            </a:xfrm>
          </p:grpSpPr>
          <p:sp>
            <p:nvSpPr>
              <p:cNvPr id="66" name="Oval 37">
                <a:extLst>
                  <a:ext uri="{FF2B5EF4-FFF2-40B4-BE49-F238E27FC236}">
                    <a16:creationId xmlns:a16="http://schemas.microsoft.com/office/drawing/2014/main" id="{B27B0F05-71F5-C443-911A-B3DF9175551D}"/>
                  </a:ext>
                </a:extLst>
              </p:cNvPr>
              <p:cNvSpPr/>
              <p:nvPr/>
            </p:nvSpPr>
            <p:spPr>
              <a:xfrm>
                <a:off x="0" y="0"/>
                <a:ext cx="693683" cy="67266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7" name="Chord 38">
                <a:extLst>
                  <a:ext uri="{FF2B5EF4-FFF2-40B4-BE49-F238E27FC236}">
                    <a16:creationId xmlns:a16="http://schemas.microsoft.com/office/drawing/2014/main" id="{10BF49F9-1AA4-9445-9715-8ABC496F0ACE}"/>
                  </a:ext>
                </a:extLst>
              </p:cNvPr>
              <p:cNvSpPr/>
              <p:nvPr/>
            </p:nvSpPr>
            <p:spPr>
              <a:xfrm rot="6769226">
                <a:off x="173439" y="243734"/>
                <a:ext cx="386093" cy="485511"/>
              </a:xfrm>
              <a:custGeom>
                <a:avLst/>
                <a:gdLst/>
                <a:ahLst/>
                <a:cxnLst>
                  <a:cxn ang="0">
                    <a:pos x="wd2" y="hd2"/>
                  </a:cxn>
                  <a:cxn ang="5400000">
                    <a:pos x="wd2" y="hd2"/>
                  </a:cxn>
                  <a:cxn ang="10800000">
                    <a:pos x="wd2" y="hd2"/>
                  </a:cxn>
                  <a:cxn ang="16200000">
                    <a:pos x="wd2" y="hd2"/>
                  </a:cxn>
                </a:cxnLst>
                <a:rect l="0" t="0" r="r" b="b"/>
                <a:pathLst>
                  <a:path w="20308" h="20469" extrusionOk="0">
                    <a:moveTo>
                      <a:pt x="20308" y="17144"/>
                    </a:moveTo>
                    <a:cubicBezTo>
                      <a:pt x="15950" y="21314"/>
                      <a:pt x="8557" y="21600"/>
                      <a:pt x="3796" y="17784"/>
                    </a:cubicBezTo>
                    <a:cubicBezTo>
                      <a:pt x="-965" y="13968"/>
                      <a:pt x="-1292" y="7494"/>
                      <a:pt x="3066" y="3324"/>
                    </a:cubicBezTo>
                    <a:cubicBezTo>
                      <a:pt x="5280" y="1206"/>
                      <a:pt x="8408" y="0"/>
                      <a:pt x="11687" y="0"/>
                    </a:cubicBezTo>
                    <a:close/>
                  </a:path>
                </a:pathLst>
              </a:cu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54" name="Freeform 36">
              <a:extLst>
                <a:ext uri="{FF2B5EF4-FFF2-40B4-BE49-F238E27FC236}">
                  <a16:creationId xmlns:a16="http://schemas.microsoft.com/office/drawing/2014/main" id="{CB461E0B-3CC2-FC4F-8174-481AD5774369}"/>
                </a:ext>
              </a:extLst>
            </p:cNvPr>
            <p:cNvSpPr/>
            <p:nvPr/>
          </p:nvSpPr>
          <p:spPr>
            <a:xfrm rot="16756998">
              <a:off x="27081" y="532577"/>
              <a:ext cx="1565047" cy="1020870"/>
            </a:xfrm>
            <a:custGeom>
              <a:avLst/>
              <a:gdLst/>
              <a:ahLst/>
              <a:cxnLst>
                <a:cxn ang="0">
                  <a:pos x="wd2" y="hd2"/>
                </a:cxn>
                <a:cxn ang="5400000">
                  <a:pos x="wd2" y="hd2"/>
                </a:cxn>
                <a:cxn ang="10800000">
                  <a:pos x="wd2" y="hd2"/>
                </a:cxn>
                <a:cxn ang="16200000">
                  <a:pos x="wd2" y="hd2"/>
                </a:cxn>
              </a:cxnLst>
              <a:rect l="0" t="0" r="r" b="b"/>
              <a:pathLst>
                <a:path w="20683" h="20226" extrusionOk="0">
                  <a:moveTo>
                    <a:pt x="6976" y="6045"/>
                  </a:moveTo>
                  <a:cubicBezTo>
                    <a:pt x="5671" y="5935"/>
                    <a:pt x="4421" y="6779"/>
                    <a:pt x="3698" y="8257"/>
                  </a:cubicBezTo>
                  <a:cubicBezTo>
                    <a:pt x="2871" y="9948"/>
                    <a:pt x="2884" y="12152"/>
                    <a:pt x="3732" y="13824"/>
                  </a:cubicBezTo>
                  <a:cubicBezTo>
                    <a:pt x="4472" y="15283"/>
                    <a:pt x="5728" y="16098"/>
                    <a:pt x="7029" y="15963"/>
                  </a:cubicBezTo>
                  <a:cubicBezTo>
                    <a:pt x="7011" y="12657"/>
                    <a:pt x="6994" y="9351"/>
                    <a:pt x="6976" y="6045"/>
                  </a:cubicBezTo>
                  <a:close/>
                  <a:moveTo>
                    <a:pt x="20604" y="7598"/>
                  </a:moveTo>
                  <a:cubicBezTo>
                    <a:pt x="21142" y="12536"/>
                    <a:pt x="18909" y="17192"/>
                    <a:pt x="15615" y="17999"/>
                  </a:cubicBezTo>
                  <a:lnTo>
                    <a:pt x="7018" y="20106"/>
                  </a:lnTo>
                  <a:cubicBezTo>
                    <a:pt x="3725" y="20913"/>
                    <a:pt x="619" y="17565"/>
                    <a:pt x="80" y="12628"/>
                  </a:cubicBezTo>
                  <a:cubicBezTo>
                    <a:pt x="-458" y="7690"/>
                    <a:pt x="1775" y="3034"/>
                    <a:pt x="5069" y="2227"/>
                  </a:cubicBezTo>
                  <a:lnTo>
                    <a:pt x="13666" y="120"/>
                  </a:lnTo>
                  <a:cubicBezTo>
                    <a:pt x="16959" y="-687"/>
                    <a:pt x="20065" y="2661"/>
                    <a:pt x="20604" y="7598"/>
                  </a:cubicBezTo>
                  <a:close/>
                </a:path>
              </a:pathLst>
            </a:custGeom>
            <a:solidFill>
              <a:schemeClr val="accent2">
                <a:lumOff val="10980"/>
              </a:schemeClr>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5" name="Rounded Rectangle 39">
              <a:extLst>
                <a:ext uri="{FF2B5EF4-FFF2-40B4-BE49-F238E27FC236}">
                  <a16:creationId xmlns:a16="http://schemas.microsoft.com/office/drawing/2014/main" id="{64F75779-B212-D74D-B754-52B2ADADA281}"/>
                </a:ext>
              </a:extLst>
            </p:cNvPr>
            <p:cNvSpPr/>
            <p:nvPr/>
          </p:nvSpPr>
          <p:spPr>
            <a:xfrm>
              <a:off x="755765" y="776294"/>
              <a:ext cx="99849" cy="399394"/>
            </a:xfrm>
            <a:prstGeom prst="roundRect">
              <a:avLst>
                <a:gd name="adj" fmla="val 50000"/>
              </a:avLst>
            </a:prstGeom>
            <a:solidFill>
              <a:schemeClr val="accent2"/>
            </a:solidFill>
            <a:ln w="12700" cap="flat">
              <a:noFill/>
              <a:miter lim="400000"/>
            </a:ln>
            <a:effectLst/>
          </p:spPr>
          <p:txBody>
            <a:bodyPr wrap="square" lIns="45719" tIns="45719" rIns="45719" bIns="45719" numCol="1" anchor="ctr">
              <a:noAutofit/>
            </a:bodyPr>
            <a:lstStyle/>
            <a:p>
              <a:pPr>
                <a:defRPr>
                  <a:solidFill>
                    <a:srgbClr val="FFFFFF"/>
                  </a:solidFill>
                </a:defRPr>
              </a:pPr>
              <a:endParaRPr/>
            </a:p>
          </p:txBody>
        </p:sp>
        <p:sp>
          <p:nvSpPr>
            <p:cNvPr id="56" name="Rounded Rectangle 40">
              <a:extLst>
                <a:ext uri="{FF2B5EF4-FFF2-40B4-BE49-F238E27FC236}">
                  <a16:creationId xmlns:a16="http://schemas.microsoft.com/office/drawing/2014/main" id="{916FC9D6-6DC3-CC4F-A12C-758E59F5E9AA}"/>
                </a:ext>
              </a:extLst>
            </p:cNvPr>
            <p:cNvSpPr/>
            <p:nvPr/>
          </p:nvSpPr>
          <p:spPr>
            <a:xfrm>
              <a:off x="519284" y="802572"/>
              <a:ext cx="99848" cy="97224"/>
            </a:xfrm>
            <a:prstGeom prst="roundRect">
              <a:avLst>
                <a:gd name="adj" fmla="val 50000"/>
              </a:avLst>
            </a:prstGeom>
            <a:solidFill>
              <a:srgbClr val="0D0D0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7" name="Rounded Rectangle 41">
              <a:extLst>
                <a:ext uri="{FF2B5EF4-FFF2-40B4-BE49-F238E27FC236}">
                  <a16:creationId xmlns:a16="http://schemas.microsoft.com/office/drawing/2014/main" id="{D54B22F5-509E-A648-9996-EA89C040F43F}"/>
                </a:ext>
              </a:extLst>
            </p:cNvPr>
            <p:cNvSpPr/>
            <p:nvPr/>
          </p:nvSpPr>
          <p:spPr>
            <a:xfrm>
              <a:off x="955462" y="807832"/>
              <a:ext cx="99849" cy="97224"/>
            </a:xfrm>
            <a:prstGeom prst="roundRect">
              <a:avLst>
                <a:gd name="adj" fmla="val 50000"/>
              </a:avLst>
            </a:prstGeom>
            <a:solidFill>
              <a:srgbClr val="0D0D0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8" name="Rounded Rectangle 46">
              <a:extLst>
                <a:ext uri="{FF2B5EF4-FFF2-40B4-BE49-F238E27FC236}">
                  <a16:creationId xmlns:a16="http://schemas.microsoft.com/office/drawing/2014/main" id="{AC0FB1BD-D902-A74E-96B3-A30B830B617D}"/>
                </a:ext>
              </a:extLst>
            </p:cNvPr>
            <p:cNvSpPr/>
            <p:nvPr/>
          </p:nvSpPr>
          <p:spPr>
            <a:xfrm>
              <a:off x="0" y="1958541"/>
              <a:ext cx="440451" cy="834068"/>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59" name="Rounded Rectangle 47">
              <a:extLst>
                <a:ext uri="{FF2B5EF4-FFF2-40B4-BE49-F238E27FC236}">
                  <a16:creationId xmlns:a16="http://schemas.microsoft.com/office/drawing/2014/main" id="{9E1C2958-11FB-684A-8BCB-E9C31162153B}"/>
                </a:ext>
              </a:extLst>
            </p:cNvPr>
            <p:cNvSpPr/>
            <p:nvPr/>
          </p:nvSpPr>
          <p:spPr>
            <a:xfrm>
              <a:off x="1128223" y="1949946"/>
              <a:ext cx="440452" cy="834068"/>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0" name="Oval 48">
              <a:extLst>
                <a:ext uri="{FF2B5EF4-FFF2-40B4-BE49-F238E27FC236}">
                  <a16:creationId xmlns:a16="http://schemas.microsoft.com/office/drawing/2014/main" id="{A9B86360-2F23-3640-AFCD-E0E301FA23EC}"/>
                </a:ext>
              </a:extLst>
            </p:cNvPr>
            <p:cNvSpPr/>
            <p:nvPr/>
          </p:nvSpPr>
          <p:spPr>
            <a:xfrm>
              <a:off x="282105" y="99567"/>
              <a:ext cx="1245479" cy="39939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1" name="Oval 49">
              <a:extLst>
                <a:ext uri="{FF2B5EF4-FFF2-40B4-BE49-F238E27FC236}">
                  <a16:creationId xmlns:a16="http://schemas.microsoft.com/office/drawing/2014/main" id="{4EB44D7A-C780-6A4D-AB2D-785A16D77D86}"/>
                </a:ext>
              </a:extLst>
            </p:cNvPr>
            <p:cNvSpPr/>
            <p:nvPr/>
          </p:nvSpPr>
          <p:spPr>
            <a:xfrm>
              <a:off x="396750" y="669899"/>
              <a:ext cx="357353" cy="362571"/>
            </a:xfrm>
            <a:prstGeom prst="ellipse">
              <a:avLst/>
            </a:prstGeom>
            <a:noFill/>
            <a:ln w="53975" cap="flat">
              <a:solidFill>
                <a:srgbClr val="843C0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62" name="Oval 50">
              <a:extLst>
                <a:ext uri="{FF2B5EF4-FFF2-40B4-BE49-F238E27FC236}">
                  <a16:creationId xmlns:a16="http://schemas.microsoft.com/office/drawing/2014/main" id="{D3510F6F-3575-8047-B8FD-D559D3F254C9}"/>
                </a:ext>
              </a:extLst>
            </p:cNvPr>
            <p:cNvSpPr/>
            <p:nvPr/>
          </p:nvSpPr>
          <p:spPr>
            <a:xfrm>
              <a:off x="834595" y="676481"/>
              <a:ext cx="357353" cy="362571"/>
            </a:xfrm>
            <a:prstGeom prst="ellipse">
              <a:avLst/>
            </a:prstGeom>
            <a:noFill/>
            <a:ln w="53975" cap="flat">
              <a:solidFill>
                <a:srgbClr val="843C0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63" name="Rounded Rectangle 55">
              <a:extLst>
                <a:ext uri="{FF2B5EF4-FFF2-40B4-BE49-F238E27FC236}">
                  <a16:creationId xmlns:a16="http://schemas.microsoft.com/office/drawing/2014/main" id="{85D82825-D9A3-DE4B-8BB1-FC0DA6E45FF0}"/>
                </a:ext>
              </a:extLst>
            </p:cNvPr>
            <p:cNvSpPr/>
            <p:nvPr/>
          </p:nvSpPr>
          <p:spPr>
            <a:xfrm rot="5400000">
              <a:off x="1195882" y="826227"/>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4" name="Rounded Rectangle 56">
              <a:extLst>
                <a:ext uri="{FF2B5EF4-FFF2-40B4-BE49-F238E27FC236}">
                  <a16:creationId xmlns:a16="http://schemas.microsoft.com/office/drawing/2014/main" id="{584709D9-AEE1-CC43-87B6-E5B69CCABB9D}"/>
                </a:ext>
              </a:extLst>
            </p:cNvPr>
            <p:cNvSpPr/>
            <p:nvPr/>
          </p:nvSpPr>
          <p:spPr>
            <a:xfrm rot="5400000">
              <a:off x="307762" y="831482"/>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5" name="Rounded Rectangle 57">
              <a:extLst>
                <a:ext uri="{FF2B5EF4-FFF2-40B4-BE49-F238E27FC236}">
                  <a16:creationId xmlns:a16="http://schemas.microsoft.com/office/drawing/2014/main" id="{5E4DD1FF-1479-9843-A4EC-8D0F74802339}"/>
                </a:ext>
              </a:extLst>
            </p:cNvPr>
            <p:cNvSpPr/>
            <p:nvPr/>
          </p:nvSpPr>
          <p:spPr>
            <a:xfrm rot="5400000">
              <a:off x="738683" y="768422"/>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68" name="Rounded Rectangle 31">
            <a:extLst>
              <a:ext uri="{FF2B5EF4-FFF2-40B4-BE49-F238E27FC236}">
                <a16:creationId xmlns:a16="http://schemas.microsoft.com/office/drawing/2014/main" id="{9DF01AA4-E369-8B42-9FC9-3E40B252BCFA}"/>
              </a:ext>
            </a:extLst>
          </p:cNvPr>
          <p:cNvSpPr/>
          <p:nvPr/>
        </p:nvSpPr>
        <p:spPr>
          <a:xfrm>
            <a:off x="408518" y="2453049"/>
            <a:ext cx="2258976" cy="730041"/>
          </a:xfrm>
          <a:prstGeom prst="roundRect">
            <a:avLst>
              <a:gd name="adj" fmla="val 50000"/>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69" name="Rounded Rectangle 32">
            <a:extLst>
              <a:ext uri="{FF2B5EF4-FFF2-40B4-BE49-F238E27FC236}">
                <a16:creationId xmlns:a16="http://schemas.microsoft.com/office/drawing/2014/main" id="{1A594490-DF57-264F-A355-D352935208A6}"/>
              </a:ext>
            </a:extLst>
          </p:cNvPr>
          <p:cNvSpPr/>
          <p:nvPr/>
        </p:nvSpPr>
        <p:spPr>
          <a:xfrm>
            <a:off x="744847" y="1753369"/>
            <a:ext cx="1703915" cy="730041"/>
          </a:xfrm>
          <a:prstGeom prst="roundRect">
            <a:avLst>
              <a:gd name="adj" fmla="val 50000"/>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70" name="Rounded Rectangle 33">
            <a:extLst>
              <a:ext uri="{FF2B5EF4-FFF2-40B4-BE49-F238E27FC236}">
                <a16:creationId xmlns:a16="http://schemas.microsoft.com/office/drawing/2014/main" id="{52FC3F11-5F19-5F46-9A71-084333EE04A1}"/>
              </a:ext>
            </a:extLst>
          </p:cNvPr>
          <p:cNvSpPr/>
          <p:nvPr/>
        </p:nvSpPr>
        <p:spPr>
          <a:xfrm>
            <a:off x="958175" y="3157896"/>
            <a:ext cx="1703915" cy="730041"/>
          </a:xfrm>
          <a:prstGeom prst="roundRect">
            <a:avLst>
              <a:gd name="adj" fmla="val 50000"/>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71" name="Rounded Rectangle 34">
            <a:extLst>
              <a:ext uri="{FF2B5EF4-FFF2-40B4-BE49-F238E27FC236}">
                <a16:creationId xmlns:a16="http://schemas.microsoft.com/office/drawing/2014/main" id="{D3322199-1ACF-434F-8A99-E25D5EE2FB1F}"/>
              </a:ext>
            </a:extLst>
          </p:cNvPr>
          <p:cNvSpPr/>
          <p:nvPr/>
        </p:nvSpPr>
        <p:spPr>
          <a:xfrm>
            <a:off x="964699" y="4009773"/>
            <a:ext cx="379680" cy="364177"/>
          </a:xfrm>
          <a:prstGeom prst="roundRect">
            <a:avLst>
              <a:gd name="adj" fmla="val 50000"/>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72" name="Rounded Rectangle 35">
            <a:extLst>
              <a:ext uri="{FF2B5EF4-FFF2-40B4-BE49-F238E27FC236}">
                <a16:creationId xmlns:a16="http://schemas.microsoft.com/office/drawing/2014/main" id="{61C429CF-29F2-724C-B779-1FF6024C9610}"/>
              </a:ext>
            </a:extLst>
          </p:cNvPr>
          <p:cNvSpPr/>
          <p:nvPr/>
        </p:nvSpPr>
        <p:spPr>
          <a:xfrm>
            <a:off x="1137717" y="4456251"/>
            <a:ext cx="245847" cy="242190"/>
          </a:xfrm>
          <a:prstGeom prst="roundRect">
            <a:avLst>
              <a:gd name="adj" fmla="val 50000"/>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73" name="Rounded Rectangle 31">
            <a:extLst>
              <a:ext uri="{FF2B5EF4-FFF2-40B4-BE49-F238E27FC236}">
                <a16:creationId xmlns:a16="http://schemas.microsoft.com/office/drawing/2014/main" id="{7003FD42-9DF0-8940-89CC-6FFA5FF99206}"/>
              </a:ext>
            </a:extLst>
          </p:cNvPr>
          <p:cNvSpPr/>
          <p:nvPr/>
        </p:nvSpPr>
        <p:spPr>
          <a:xfrm>
            <a:off x="8708136" y="2284612"/>
            <a:ext cx="2258976" cy="730041"/>
          </a:xfrm>
          <a:prstGeom prst="roundRect">
            <a:avLst>
              <a:gd name="adj" fmla="val 50000"/>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74" name="Rounded Rectangle 32">
            <a:extLst>
              <a:ext uri="{FF2B5EF4-FFF2-40B4-BE49-F238E27FC236}">
                <a16:creationId xmlns:a16="http://schemas.microsoft.com/office/drawing/2014/main" id="{E26F1E25-208E-4245-BDD4-94C3CB228390}"/>
              </a:ext>
            </a:extLst>
          </p:cNvPr>
          <p:cNvSpPr/>
          <p:nvPr/>
        </p:nvSpPr>
        <p:spPr>
          <a:xfrm>
            <a:off x="9044465" y="1584932"/>
            <a:ext cx="1703915" cy="730041"/>
          </a:xfrm>
          <a:prstGeom prst="roundRect">
            <a:avLst>
              <a:gd name="adj" fmla="val 50000"/>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75" name="Rounded Rectangle 33">
            <a:extLst>
              <a:ext uri="{FF2B5EF4-FFF2-40B4-BE49-F238E27FC236}">
                <a16:creationId xmlns:a16="http://schemas.microsoft.com/office/drawing/2014/main" id="{8DFA7336-BA91-9D49-ACF2-6FFA5A60DB11}"/>
              </a:ext>
            </a:extLst>
          </p:cNvPr>
          <p:cNvSpPr/>
          <p:nvPr/>
        </p:nvSpPr>
        <p:spPr>
          <a:xfrm>
            <a:off x="9257793" y="2989459"/>
            <a:ext cx="1703915" cy="730041"/>
          </a:xfrm>
          <a:prstGeom prst="roundRect">
            <a:avLst>
              <a:gd name="adj" fmla="val 50000"/>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76" name="Rounded Rectangle 34">
            <a:extLst>
              <a:ext uri="{FF2B5EF4-FFF2-40B4-BE49-F238E27FC236}">
                <a16:creationId xmlns:a16="http://schemas.microsoft.com/office/drawing/2014/main" id="{E186EAA0-F889-0044-BFD3-4CBFD9F43734}"/>
              </a:ext>
            </a:extLst>
          </p:cNvPr>
          <p:cNvSpPr/>
          <p:nvPr/>
        </p:nvSpPr>
        <p:spPr>
          <a:xfrm>
            <a:off x="9264317" y="3841336"/>
            <a:ext cx="379680" cy="364177"/>
          </a:xfrm>
          <a:prstGeom prst="roundRect">
            <a:avLst>
              <a:gd name="adj" fmla="val 50000"/>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77" name="Rounded Rectangle 35">
            <a:extLst>
              <a:ext uri="{FF2B5EF4-FFF2-40B4-BE49-F238E27FC236}">
                <a16:creationId xmlns:a16="http://schemas.microsoft.com/office/drawing/2014/main" id="{BB1D8E6C-D54A-7848-BF62-F7A981BD554F}"/>
              </a:ext>
            </a:extLst>
          </p:cNvPr>
          <p:cNvSpPr/>
          <p:nvPr/>
        </p:nvSpPr>
        <p:spPr>
          <a:xfrm>
            <a:off x="9437335" y="4287814"/>
            <a:ext cx="245847" cy="242190"/>
          </a:xfrm>
          <a:prstGeom prst="roundRect">
            <a:avLst>
              <a:gd name="adj" fmla="val 50000"/>
            </a:avLst>
          </a:prstGeom>
          <a:solidFill>
            <a:srgbClr val="FFFFFF"/>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368" name="Title 1"/>
          <p:cNvSpPr txBox="1">
            <a:spLocks noGrp="1"/>
          </p:cNvSpPr>
          <p:nvPr>
            <p:ph type="title"/>
          </p:nvPr>
        </p:nvSpPr>
        <p:spPr>
          <a:xfrm>
            <a:off x="838200" y="365125"/>
            <a:ext cx="10515600" cy="1325563"/>
          </a:xfrm>
          <a:prstGeom prst="rect">
            <a:avLst/>
          </a:prstGeom>
        </p:spPr>
        <p:txBody>
          <a:bodyPr/>
          <a:lstStyle/>
          <a:p>
            <a:pPr>
              <a:defRPr>
                <a:latin typeface="Arial"/>
                <a:ea typeface="Arial"/>
                <a:cs typeface="Arial"/>
                <a:sym typeface="Arial"/>
              </a:defRPr>
            </a:pPr>
            <a:r>
              <a:rPr>
                <a:solidFill>
                  <a:schemeClr val="tx1"/>
                </a:solidFill>
              </a:rPr>
              <a:t>1.1 We all want to grow and succeed</a:t>
            </a:r>
            <a:br>
              <a:rPr>
                <a:solidFill>
                  <a:schemeClr val="tx1"/>
                </a:solidFill>
              </a:rPr>
            </a:br>
            <a:endParaRPr>
              <a:solidFill>
                <a:schemeClr val="tx1"/>
              </a:solidFill>
            </a:endParaRPr>
          </a:p>
        </p:txBody>
      </p:sp>
      <p:sp>
        <p:nvSpPr>
          <p:cNvPr id="369" name="Content Placeholder 2"/>
          <p:cNvSpPr txBox="1">
            <a:spLocks noGrp="1"/>
          </p:cNvSpPr>
          <p:nvPr>
            <p:ph type="body" idx="1"/>
          </p:nvPr>
        </p:nvSpPr>
        <p:spPr>
          <a:xfrm>
            <a:off x="838200" y="1825625"/>
            <a:ext cx="10515600" cy="4351338"/>
          </a:xfrm>
          <a:prstGeom prst="rect">
            <a:avLst/>
          </a:prstGeom>
        </p:spPr>
        <p:txBody>
          <a:bodyPr/>
          <a:lstStyle/>
          <a:p>
            <a:pPr marL="0" indent="0">
              <a:lnSpc>
                <a:spcPct val="81000"/>
              </a:lnSpc>
              <a:buSzTx/>
              <a:buNone/>
              <a:defRPr sz="2900">
                <a:latin typeface="Arial"/>
                <a:ea typeface="Arial"/>
                <a:cs typeface="Arial"/>
                <a:sym typeface="Arial"/>
              </a:defRPr>
            </a:pPr>
            <a:r>
              <a:rPr dirty="0">
                <a:solidFill>
                  <a:schemeClr val="tx1"/>
                </a:solidFill>
              </a:rPr>
              <a:t>Name some people who you think are successful.</a:t>
            </a:r>
            <a:endParaRPr sz="2500" dirty="0">
              <a:solidFill>
                <a:schemeClr val="tx1"/>
              </a:solidFill>
            </a:endParaRPr>
          </a:p>
          <a:p>
            <a:pPr marL="0" indent="0">
              <a:lnSpc>
                <a:spcPct val="81000"/>
              </a:lnSpc>
              <a:buSzTx/>
              <a:buNone/>
              <a:defRPr sz="2900">
                <a:latin typeface="Arial"/>
                <a:ea typeface="Arial"/>
                <a:cs typeface="Arial"/>
                <a:sym typeface="Arial"/>
              </a:defRPr>
            </a:pPr>
            <a:r>
              <a:rPr dirty="0">
                <a:solidFill>
                  <a:schemeClr val="tx1"/>
                </a:solidFill>
              </a:rPr>
              <a:t>Give a reason to explain each example. Don’t include ‘wealth’ or ‘being clever’ as your reason.</a:t>
            </a:r>
            <a:endParaRPr sz="2500" dirty="0">
              <a:solidFill>
                <a:schemeClr val="tx1"/>
              </a:solidFill>
            </a:endParaRPr>
          </a:p>
          <a:p>
            <a:pPr marL="0" indent="0">
              <a:lnSpc>
                <a:spcPct val="81000"/>
              </a:lnSpc>
              <a:buSzTx/>
              <a:buNone/>
              <a:defRPr sz="3200">
                <a:solidFill>
                  <a:srgbClr val="000000"/>
                </a:solidFill>
                <a:latin typeface="Arial"/>
                <a:ea typeface="Arial"/>
                <a:cs typeface="Arial"/>
                <a:sym typeface="Arial"/>
              </a:defRPr>
            </a:pPr>
            <a:endParaRPr sz="2500" dirty="0">
              <a:solidFill>
                <a:schemeClr val="tx1"/>
              </a:solidFill>
            </a:endParaRPr>
          </a:p>
          <a:p>
            <a:pPr marL="0" indent="0">
              <a:lnSpc>
                <a:spcPct val="81000"/>
              </a:lnSpc>
              <a:buSzTx/>
              <a:buNone/>
              <a:defRPr sz="2900">
                <a:solidFill>
                  <a:srgbClr val="000000"/>
                </a:solidFill>
                <a:latin typeface="Arial"/>
                <a:ea typeface="Arial"/>
                <a:cs typeface="Arial"/>
                <a:sym typeface="Arial"/>
              </a:defRPr>
            </a:pPr>
            <a:r>
              <a:rPr u="sng" dirty="0">
                <a:solidFill>
                  <a:schemeClr val="tx1"/>
                </a:solidFill>
              </a:rPr>
              <a:t>Challenge</a:t>
            </a:r>
            <a:r>
              <a:rPr dirty="0">
                <a:solidFill>
                  <a:schemeClr val="tx1"/>
                </a:solidFill>
              </a:rPr>
              <a:t>: Write and share your own definition of what it means to succeed.</a:t>
            </a:r>
            <a:endParaRPr sz="2500" dirty="0">
              <a:solidFill>
                <a:schemeClr val="tx1"/>
              </a:solidFill>
            </a:endParaRPr>
          </a:p>
          <a:p>
            <a:pPr marL="0" indent="0">
              <a:spcBef>
                <a:spcPts val="0"/>
              </a:spcBef>
              <a:buSzTx/>
              <a:buNone/>
              <a:defRPr sz="3200">
                <a:solidFill>
                  <a:srgbClr val="000000"/>
                </a:solidFill>
                <a:latin typeface="Arial"/>
                <a:ea typeface="Arial"/>
                <a:cs typeface="Arial"/>
                <a:sym typeface="Arial"/>
              </a:defRPr>
            </a:pPr>
            <a:endParaRPr sz="2500" dirty="0">
              <a:solidFill>
                <a:schemeClr val="tx1"/>
              </a:solidFill>
            </a:endParaRPr>
          </a:p>
          <a:p>
            <a:pPr marL="0" indent="0">
              <a:spcBef>
                <a:spcPts val="0"/>
              </a:spcBef>
              <a:buSzTx/>
              <a:buNone/>
              <a:defRPr sz="2900">
                <a:solidFill>
                  <a:srgbClr val="000000"/>
                </a:solidFill>
                <a:latin typeface="Arial"/>
                <a:ea typeface="Arial"/>
                <a:cs typeface="Arial"/>
                <a:sym typeface="Arial"/>
              </a:defRPr>
            </a:pPr>
            <a:r>
              <a:rPr u="sng" dirty="0">
                <a:solidFill>
                  <a:schemeClr val="tx1"/>
                </a:solidFill>
              </a:rPr>
              <a:t>Extra challenge</a:t>
            </a:r>
            <a:r>
              <a:rPr dirty="0">
                <a:solidFill>
                  <a:schemeClr val="tx1"/>
                </a:solidFill>
              </a:rPr>
              <a:t>: Write down some reasons why some people seem to succeed more than others. Again, don’t include ‘wealth’ or ‘being clever’ as your reasons.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 name="Title 1"/>
          <p:cNvSpPr txBox="1">
            <a:spLocks noGrp="1"/>
          </p:cNvSpPr>
          <p:nvPr>
            <p:ph type="title"/>
          </p:nvPr>
        </p:nvSpPr>
        <p:spPr>
          <a:xfrm>
            <a:off x="638694" y="315249"/>
            <a:ext cx="10515601" cy="1325563"/>
          </a:xfrm>
          <a:prstGeom prst="rect">
            <a:avLst/>
          </a:prstGeom>
        </p:spPr>
        <p:txBody>
          <a:bodyPr/>
          <a:lstStyle/>
          <a:p>
            <a:r>
              <a:t>1.1 We all want to succeed</a:t>
            </a:r>
          </a:p>
        </p:txBody>
      </p:sp>
      <p:grpSp>
        <p:nvGrpSpPr>
          <p:cNvPr id="376" name="Rectangle 2"/>
          <p:cNvGrpSpPr/>
          <p:nvPr/>
        </p:nvGrpSpPr>
        <p:grpSpPr>
          <a:xfrm>
            <a:off x="4195480" y="1640810"/>
            <a:ext cx="3415556" cy="4759992"/>
            <a:chOff x="-1" y="-1"/>
            <a:chExt cx="3415555" cy="4759990"/>
          </a:xfrm>
        </p:grpSpPr>
        <p:sp>
          <p:nvSpPr>
            <p:cNvPr id="374" name="Rectangle"/>
            <p:cNvSpPr/>
            <p:nvPr/>
          </p:nvSpPr>
          <p:spPr>
            <a:xfrm>
              <a:off x="-1" y="-1"/>
              <a:ext cx="3415555" cy="4759990"/>
            </a:xfrm>
            <a:prstGeom prst="rect">
              <a:avLst/>
            </a:prstGeom>
            <a:noFill/>
            <a:ln w="12700" cap="flat">
              <a:solidFill>
                <a:srgbClr val="000000"/>
              </a:solidFill>
              <a:prstDash val="solid"/>
              <a:miter lim="800000"/>
            </a:ln>
            <a:effectLst/>
          </p:spPr>
          <p:txBody>
            <a:bodyPr wrap="square" lIns="45719" tIns="45719" rIns="45719" bIns="45719" numCol="1" anchor="t">
              <a:noAutofit/>
            </a:bodyPr>
            <a:lstStyle/>
            <a:p>
              <a:pPr>
                <a:defRPr>
                  <a:solidFill>
                    <a:srgbClr val="FFFFFF"/>
                  </a:solidFill>
                </a:defRPr>
              </a:pPr>
              <a:endParaRPr/>
            </a:p>
          </p:txBody>
        </p:sp>
        <p:sp>
          <p:nvSpPr>
            <p:cNvPr id="375" name="For me, success means…"/>
            <p:cNvSpPr txBox="1"/>
            <p:nvPr/>
          </p:nvSpPr>
          <p:spPr>
            <a:xfrm>
              <a:off x="52069" y="6349"/>
              <a:ext cx="3311415" cy="52321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400"/>
              </a:lvl1pPr>
            </a:lstStyle>
            <a:p>
              <a:r>
                <a:rPr lang="en-GB" dirty="0"/>
                <a:t>Challenge:</a:t>
              </a:r>
            </a:p>
            <a:p>
              <a:r>
                <a:rPr dirty="0"/>
                <a:t>For me, success means…</a:t>
              </a:r>
            </a:p>
          </p:txBody>
        </p:sp>
      </p:grpSp>
      <p:sp>
        <p:nvSpPr>
          <p:cNvPr id="377" name="TextBox 3"/>
          <p:cNvSpPr txBox="1"/>
          <p:nvPr/>
        </p:nvSpPr>
        <p:spPr>
          <a:xfrm>
            <a:off x="9433560" y="59471"/>
            <a:ext cx="3352801" cy="2946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sz="1400"/>
            </a:lvl1pPr>
          </a:lstStyle>
          <a:p>
            <a:r>
              <a:t>Name: ______________________</a:t>
            </a:r>
          </a:p>
        </p:txBody>
      </p:sp>
      <p:grpSp>
        <p:nvGrpSpPr>
          <p:cNvPr id="380" name="Rectangle 5"/>
          <p:cNvGrpSpPr/>
          <p:nvPr/>
        </p:nvGrpSpPr>
        <p:grpSpPr>
          <a:xfrm>
            <a:off x="460580" y="1640811"/>
            <a:ext cx="3415555" cy="4759990"/>
            <a:chOff x="0" y="0"/>
            <a:chExt cx="3415553" cy="4759988"/>
          </a:xfrm>
        </p:grpSpPr>
        <p:sp>
          <p:nvSpPr>
            <p:cNvPr id="378" name="Rectangle"/>
            <p:cNvSpPr/>
            <p:nvPr/>
          </p:nvSpPr>
          <p:spPr>
            <a:xfrm>
              <a:off x="-1" y="-1"/>
              <a:ext cx="3415555" cy="4759990"/>
            </a:xfrm>
            <a:prstGeom prst="rect">
              <a:avLst/>
            </a:prstGeom>
            <a:noFill/>
            <a:ln w="12700" cap="flat">
              <a:solidFill>
                <a:srgbClr val="000000"/>
              </a:solidFill>
              <a:prstDash val="solid"/>
              <a:miter lim="800000"/>
            </a:ln>
            <a:effectLst/>
          </p:spPr>
          <p:txBody>
            <a:bodyPr wrap="square" lIns="45719" tIns="45719" rIns="45719" bIns="45719" numCol="1" anchor="t">
              <a:noAutofit/>
            </a:bodyPr>
            <a:lstStyle/>
            <a:p>
              <a:pPr>
                <a:defRPr>
                  <a:solidFill>
                    <a:srgbClr val="FFFFFF"/>
                  </a:solidFill>
                </a:defRPr>
              </a:pPr>
              <a:endParaRPr/>
            </a:p>
          </p:txBody>
        </p:sp>
        <p:sp>
          <p:nvSpPr>
            <p:cNvPr id="379" name="Name some people who you think are successful. Give a reason to explain each example. Don’t include ‘wealth’ or ‘being clever’ as your reason."/>
            <p:cNvSpPr txBox="1"/>
            <p:nvPr/>
          </p:nvSpPr>
          <p:spPr>
            <a:xfrm>
              <a:off x="52069" y="6349"/>
              <a:ext cx="3311415" cy="89842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400">
                  <a:latin typeface="Arial"/>
                  <a:ea typeface="Arial"/>
                  <a:cs typeface="Arial"/>
                  <a:sym typeface="Arial"/>
                </a:defRPr>
              </a:lvl1pPr>
            </a:lstStyle>
            <a:p>
              <a:r>
                <a:t>Name some people who you think are successful. Give a reason to explain each example. Don’t include ‘wealth’ or ‘being clever’ as your reason.</a:t>
              </a:r>
            </a:p>
          </p:txBody>
        </p:sp>
      </p:grpSp>
      <p:grpSp>
        <p:nvGrpSpPr>
          <p:cNvPr id="383" name="Rectangle 6"/>
          <p:cNvGrpSpPr/>
          <p:nvPr/>
        </p:nvGrpSpPr>
        <p:grpSpPr>
          <a:xfrm>
            <a:off x="7963957" y="1640810"/>
            <a:ext cx="3415556" cy="4759992"/>
            <a:chOff x="-1" y="-1"/>
            <a:chExt cx="3415555" cy="4759990"/>
          </a:xfrm>
        </p:grpSpPr>
        <p:sp>
          <p:nvSpPr>
            <p:cNvPr id="381" name="Rectangle"/>
            <p:cNvSpPr/>
            <p:nvPr/>
          </p:nvSpPr>
          <p:spPr>
            <a:xfrm>
              <a:off x="-1" y="-1"/>
              <a:ext cx="3415555" cy="4759990"/>
            </a:xfrm>
            <a:prstGeom prst="rect">
              <a:avLst/>
            </a:prstGeom>
            <a:noFill/>
            <a:ln w="12700" cap="flat">
              <a:solidFill>
                <a:srgbClr val="000000"/>
              </a:solidFill>
              <a:prstDash val="solid"/>
              <a:miter lim="800000"/>
            </a:ln>
            <a:effectLst/>
          </p:spPr>
          <p:txBody>
            <a:bodyPr wrap="square" lIns="45719" tIns="45719" rIns="45719" bIns="45719" numCol="1" anchor="t">
              <a:noAutofit/>
            </a:bodyPr>
            <a:lstStyle/>
            <a:p>
              <a:pPr>
                <a:defRPr>
                  <a:solidFill>
                    <a:srgbClr val="FFFFFF"/>
                  </a:solidFill>
                </a:defRPr>
              </a:pPr>
              <a:endParaRPr/>
            </a:p>
          </p:txBody>
        </p:sp>
        <p:sp>
          <p:nvSpPr>
            <p:cNvPr id="382" name="Write down some reasons why some people seem to succeed more than others. Again, don’t include ‘wealth’ or ‘being clever’ as your reasons."/>
            <p:cNvSpPr txBox="1"/>
            <p:nvPr/>
          </p:nvSpPr>
          <p:spPr>
            <a:xfrm>
              <a:off x="52069" y="6349"/>
              <a:ext cx="3311415" cy="11695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t">
              <a:spAutoFit/>
            </a:bodyPr>
            <a:lstStyle>
              <a:lvl1pPr>
                <a:defRPr sz="1400">
                  <a:latin typeface="Arial"/>
                  <a:ea typeface="Arial"/>
                  <a:cs typeface="Arial"/>
                  <a:sym typeface="Arial"/>
                </a:defRPr>
              </a:lvl1pPr>
            </a:lstStyle>
            <a:p>
              <a:r>
                <a:rPr lang="en-GB" dirty="0"/>
                <a:t>Extra challenge:</a:t>
              </a:r>
            </a:p>
            <a:p>
              <a:r>
                <a:rPr dirty="0"/>
                <a:t>Write down some reasons why some people seem to succeed more than others. Again, don’t include ‘wealth’ or ‘being clever’ as your reasons.</a:t>
              </a: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385" name="Title 1"/>
          <p:cNvSpPr txBox="1">
            <a:spLocks noGrp="1"/>
          </p:cNvSpPr>
          <p:nvPr>
            <p:ph type="title"/>
          </p:nvPr>
        </p:nvSpPr>
        <p:spPr>
          <a:xfrm>
            <a:off x="838200" y="365125"/>
            <a:ext cx="10515600" cy="1325563"/>
          </a:xfrm>
          <a:prstGeom prst="rect">
            <a:avLst/>
          </a:prstGeom>
        </p:spPr>
        <p:txBody>
          <a:bodyPr/>
          <a:lstStyle>
            <a:lvl1pPr>
              <a:defRPr>
                <a:latin typeface="Arial"/>
                <a:ea typeface="Arial"/>
                <a:cs typeface="Arial"/>
                <a:sym typeface="Arial"/>
              </a:defRPr>
            </a:lvl1pPr>
          </a:lstStyle>
          <a:p>
            <a:r>
              <a:rPr dirty="0">
                <a:solidFill>
                  <a:schemeClr val="tx1"/>
                </a:solidFill>
              </a:rPr>
              <a:t>1.2 What is success?</a:t>
            </a:r>
          </a:p>
        </p:txBody>
      </p:sp>
      <p:sp>
        <p:nvSpPr>
          <p:cNvPr id="386" name="Content Placeholder 2"/>
          <p:cNvSpPr txBox="1">
            <a:spLocks noGrp="1"/>
          </p:cNvSpPr>
          <p:nvPr>
            <p:ph type="body" idx="1"/>
          </p:nvPr>
        </p:nvSpPr>
        <p:spPr>
          <a:xfrm>
            <a:off x="838200" y="1825625"/>
            <a:ext cx="10515600" cy="4351338"/>
          </a:xfrm>
          <a:prstGeom prst="rect">
            <a:avLst/>
          </a:prstGeom>
        </p:spPr>
        <p:txBody>
          <a:bodyPr/>
          <a:lstStyle/>
          <a:p>
            <a:pPr marL="0" indent="0">
              <a:buSzTx/>
              <a:buNone/>
              <a:defRPr sz="3600">
                <a:latin typeface="Arial"/>
                <a:ea typeface="Arial"/>
                <a:cs typeface="Arial"/>
                <a:sym typeface="Arial"/>
              </a:defRPr>
            </a:pPr>
            <a:r>
              <a:rPr>
                <a:solidFill>
                  <a:schemeClr val="tx1"/>
                </a:solidFill>
              </a:rPr>
              <a:t>Being the best you can be,</a:t>
            </a:r>
          </a:p>
          <a:p>
            <a:pPr marL="0" indent="0">
              <a:buSzTx/>
              <a:buNone/>
              <a:defRPr sz="3600">
                <a:latin typeface="Arial"/>
                <a:ea typeface="Arial"/>
                <a:cs typeface="Arial"/>
                <a:sym typeface="Arial"/>
              </a:defRPr>
            </a:pPr>
            <a:r>
              <a:rPr>
                <a:solidFill>
                  <a:schemeClr val="tx1"/>
                </a:solidFill>
              </a:rPr>
              <a:t>in ways that matter to you.</a:t>
            </a:r>
          </a:p>
        </p:txBody>
      </p:sp>
      <p:grpSp>
        <p:nvGrpSpPr>
          <p:cNvPr id="429" name="Group 45"/>
          <p:cNvGrpSpPr/>
          <p:nvPr/>
        </p:nvGrpSpPr>
        <p:grpSpPr>
          <a:xfrm>
            <a:off x="7744921" y="4194338"/>
            <a:ext cx="3276606" cy="3011333"/>
            <a:chOff x="0" y="0"/>
            <a:chExt cx="3276605" cy="3011332"/>
          </a:xfrm>
        </p:grpSpPr>
        <p:sp>
          <p:nvSpPr>
            <p:cNvPr id="387" name="Oval 3"/>
            <p:cNvSpPr/>
            <p:nvPr/>
          </p:nvSpPr>
          <p:spPr>
            <a:xfrm>
              <a:off x="861849" y="1078204"/>
              <a:ext cx="663475"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88" name="Oval 4"/>
            <p:cNvSpPr/>
            <p:nvPr/>
          </p:nvSpPr>
          <p:spPr>
            <a:xfrm>
              <a:off x="87825" y="1020366"/>
              <a:ext cx="663475"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89" name="Oval 5"/>
            <p:cNvSpPr/>
            <p:nvPr/>
          </p:nvSpPr>
          <p:spPr>
            <a:xfrm>
              <a:off x="72059" y="678780"/>
              <a:ext cx="663475"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90" name="Oval 6"/>
            <p:cNvSpPr/>
            <p:nvPr/>
          </p:nvSpPr>
          <p:spPr>
            <a:xfrm>
              <a:off x="906514" y="735258"/>
              <a:ext cx="663475"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91" name="Oval 7"/>
            <p:cNvSpPr/>
            <p:nvPr/>
          </p:nvSpPr>
          <p:spPr>
            <a:xfrm>
              <a:off x="172437" y="118873"/>
              <a:ext cx="1245478" cy="1186199"/>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92" name="Rounded Rectangle 8"/>
            <p:cNvSpPr/>
            <p:nvPr/>
          </p:nvSpPr>
          <p:spPr>
            <a:xfrm rot="5400000">
              <a:off x="757073" y="511540"/>
              <a:ext cx="97225" cy="1145629"/>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93" name="Rounded Rectangle 9"/>
            <p:cNvSpPr/>
            <p:nvPr/>
          </p:nvSpPr>
          <p:spPr>
            <a:xfrm>
              <a:off x="152403" y="1869095"/>
              <a:ext cx="1245479" cy="1045567"/>
            </a:xfrm>
            <a:prstGeom prst="roundRect">
              <a:avLst>
                <a:gd name="adj" fmla="val 50000"/>
              </a:avLst>
            </a:prstGeom>
            <a:solidFill>
              <a:srgbClr val="00B05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94" name="Rounded Rectangle 10"/>
            <p:cNvSpPr/>
            <p:nvPr/>
          </p:nvSpPr>
          <p:spPr>
            <a:xfrm>
              <a:off x="547200" y="1422884"/>
              <a:ext cx="480848" cy="834068"/>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nvGrpSpPr>
            <p:cNvPr id="399" name="Group 11"/>
            <p:cNvGrpSpPr/>
            <p:nvPr/>
          </p:nvGrpSpPr>
          <p:grpSpPr>
            <a:xfrm>
              <a:off x="179621" y="317779"/>
              <a:ext cx="1259967" cy="1716536"/>
              <a:chOff x="0" y="0"/>
              <a:chExt cx="1259965" cy="1716535"/>
            </a:xfrm>
          </p:grpSpPr>
          <p:grpSp>
            <p:nvGrpSpPr>
              <p:cNvPr id="397" name="Group 12"/>
              <p:cNvGrpSpPr/>
              <p:nvPr/>
            </p:nvGrpSpPr>
            <p:grpSpPr>
              <a:xfrm>
                <a:off x="263134" y="957959"/>
                <a:ext cx="693683" cy="758577"/>
                <a:chOff x="0" y="0"/>
                <a:chExt cx="693682" cy="758575"/>
              </a:xfrm>
            </p:grpSpPr>
            <p:sp>
              <p:nvSpPr>
                <p:cNvPr id="395" name="Oval 14"/>
                <p:cNvSpPr/>
                <p:nvPr/>
              </p:nvSpPr>
              <p:spPr>
                <a:xfrm>
                  <a:off x="0" y="0"/>
                  <a:ext cx="693683" cy="67266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396" name="Chord 15"/>
                <p:cNvSpPr/>
                <p:nvPr/>
              </p:nvSpPr>
              <p:spPr>
                <a:xfrm rot="6769226">
                  <a:off x="173439" y="243734"/>
                  <a:ext cx="386093" cy="485511"/>
                </a:xfrm>
                <a:custGeom>
                  <a:avLst/>
                  <a:gdLst/>
                  <a:ahLst/>
                  <a:cxnLst>
                    <a:cxn ang="0">
                      <a:pos x="wd2" y="hd2"/>
                    </a:cxn>
                    <a:cxn ang="5400000">
                      <a:pos x="wd2" y="hd2"/>
                    </a:cxn>
                    <a:cxn ang="10800000">
                      <a:pos x="wd2" y="hd2"/>
                    </a:cxn>
                    <a:cxn ang="16200000">
                      <a:pos x="wd2" y="hd2"/>
                    </a:cxn>
                  </a:cxnLst>
                  <a:rect l="0" t="0" r="r" b="b"/>
                  <a:pathLst>
                    <a:path w="20308" h="20469" extrusionOk="0">
                      <a:moveTo>
                        <a:pt x="20308" y="17144"/>
                      </a:moveTo>
                      <a:cubicBezTo>
                        <a:pt x="15950" y="21314"/>
                        <a:pt x="8557" y="21600"/>
                        <a:pt x="3796" y="17784"/>
                      </a:cubicBezTo>
                      <a:cubicBezTo>
                        <a:pt x="-965" y="13968"/>
                        <a:pt x="-1292" y="7494"/>
                        <a:pt x="3066" y="3324"/>
                      </a:cubicBezTo>
                      <a:cubicBezTo>
                        <a:pt x="5280" y="1206"/>
                        <a:pt x="8408" y="0"/>
                        <a:pt x="11687" y="0"/>
                      </a:cubicBezTo>
                      <a:close/>
                    </a:path>
                  </a:pathLst>
                </a:cu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398" name="Freeform 13"/>
              <p:cNvSpPr/>
              <p:nvPr/>
            </p:nvSpPr>
            <p:spPr>
              <a:xfrm rot="16756998">
                <a:off x="-152541" y="344180"/>
                <a:ext cx="1565048" cy="1020871"/>
              </a:xfrm>
              <a:custGeom>
                <a:avLst/>
                <a:gdLst/>
                <a:ahLst/>
                <a:cxnLst>
                  <a:cxn ang="0">
                    <a:pos x="wd2" y="hd2"/>
                  </a:cxn>
                  <a:cxn ang="5400000">
                    <a:pos x="wd2" y="hd2"/>
                  </a:cxn>
                  <a:cxn ang="10800000">
                    <a:pos x="wd2" y="hd2"/>
                  </a:cxn>
                  <a:cxn ang="16200000">
                    <a:pos x="wd2" y="hd2"/>
                  </a:cxn>
                </a:cxnLst>
                <a:rect l="0" t="0" r="r" b="b"/>
                <a:pathLst>
                  <a:path w="20683" h="20226" extrusionOk="0">
                    <a:moveTo>
                      <a:pt x="6976" y="6045"/>
                    </a:moveTo>
                    <a:cubicBezTo>
                      <a:pt x="5671" y="5935"/>
                      <a:pt x="4421" y="6779"/>
                      <a:pt x="3698" y="8257"/>
                    </a:cubicBezTo>
                    <a:cubicBezTo>
                      <a:pt x="2871" y="9948"/>
                      <a:pt x="2884" y="12152"/>
                      <a:pt x="3732" y="13824"/>
                    </a:cubicBezTo>
                    <a:cubicBezTo>
                      <a:pt x="4472" y="15283"/>
                      <a:pt x="5728" y="16098"/>
                      <a:pt x="7029" y="15963"/>
                    </a:cubicBezTo>
                    <a:cubicBezTo>
                      <a:pt x="7011" y="12657"/>
                      <a:pt x="6994" y="9351"/>
                      <a:pt x="6976" y="6045"/>
                    </a:cubicBezTo>
                    <a:close/>
                    <a:moveTo>
                      <a:pt x="20604" y="7598"/>
                    </a:moveTo>
                    <a:cubicBezTo>
                      <a:pt x="21142" y="12536"/>
                      <a:pt x="18909" y="17192"/>
                      <a:pt x="15615" y="17999"/>
                    </a:cubicBezTo>
                    <a:lnTo>
                      <a:pt x="7018" y="20106"/>
                    </a:lnTo>
                    <a:cubicBezTo>
                      <a:pt x="3725" y="20913"/>
                      <a:pt x="619" y="17565"/>
                      <a:pt x="80" y="12628"/>
                    </a:cubicBezTo>
                    <a:cubicBezTo>
                      <a:pt x="-458" y="7690"/>
                      <a:pt x="1775" y="3034"/>
                      <a:pt x="5069" y="2227"/>
                    </a:cubicBezTo>
                    <a:lnTo>
                      <a:pt x="13666" y="120"/>
                    </a:lnTo>
                    <a:cubicBezTo>
                      <a:pt x="16959" y="-687"/>
                      <a:pt x="20065" y="2661"/>
                      <a:pt x="20604" y="7598"/>
                    </a:cubicBezTo>
                    <a:close/>
                  </a:path>
                </a:pathLst>
              </a:custGeom>
              <a:solidFill>
                <a:srgbClr val="F8CBA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400" name="Rounded Rectangle 16"/>
            <p:cNvSpPr/>
            <p:nvPr/>
          </p:nvSpPr>
          <p:spPr>
            <a:xfrm>
              <a:off x="745254" y="905677"/>
              <a:ext cx="99849" cy="399394"/>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01" name="Rounded Rectangle 17"/>
            <p:cNvSpPr/>
            <p:nvPr/>
          </p:nvSpPr>
          <p:spPr>
            <a:xfrm>
              <a:off x="519283" y="931956"/>
              <a:ext cx="99849" cy="97224"/>
            </a:xfrm>
            <a:prstGeom prst="roundRect">
              <a:avLst>
                <a:gd name="adj" fmla="val 50000"/>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02" name="Rounded Rectangle 18"/>
            <p:cNvSpPr/>
            <p:nvPr/>
          </p:nvSpPr>
          <p:spPr>
            <a:xfrm>
              <a:off x="955461" y="937215"/>
              <a:ext cx="99849" cy="97224"/>
            </a:xfrm>
            <a:prstGeom prst="roundRect">
              <a:avLst>
                <a:gd name="adj" fmla="val 50000"/>
              </a:avLst>
            </a:prstGeom>
            <a:solidFill>
              <a:schemeClr val="accent1"/>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03" name="Oval 19"/>
            <p:cNvSpPr/>
            <p:nvPr/>
          </p:nvSpPr>
          <p:spPr>
            <a:xfrm>
              <a:off x="105434" y="438146"/>
              <a:ext cx="465089" cy="428779"/>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04" name="Oval 20"/>
            <p:cNvSpPr/>
            <p:nvPr/>
          </p:nvSpPr>
          <p:spPr>
            <a:xfrm>
              <a:off x="1076980" y="548966"/>
              <a:ext cx="465089" cy="428779"/>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05" name="Oval 21"/>
            <p:cNvSpPr/>
            <p:nvPr/>
          </p:nvSpPr>
          <p:spPr>
            <a:xfrm>
              <a:off x="222361" y="0"/>
              <a:ext cx="663475"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06" name="Oval 22"/>
            <p:cNvSpPr/>
            <p:nvPr/>
          </p:nvSpPr>
          <p:spPr>
            <a:xfrm>
              <a:off x="734407" y="120045"/>
              <a:ext cx="663475" cy="720601"/>
            </a:xfrm>
            <a:prstGeom prst="ellipse">
              <a:avLst/>
            </a:prstGeom>
            <a:solidFill>
              <a:srgbClr val="806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07" name="Rounded Rectangle 23"/>
            <p:cNvSpPr/>
            <p:nvPr/>
          </p:nvSpPr>
          <p:spPr>
            <a:xfrm>
              <a:off x="0" y="2087925"/>
              <a:ext cx="440452" cy="834068"/>
            </a:xfrm>
            <a:prstGeom prst="roundRect">
              <a:avLst>
                <a:gd name="adj" fmla="val 50000"/>
              </a:avLst>
            </a:prstGeom>
            <a:solidFill>
              <a:srgbClr val="00B05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08" name="Rounded Rectangle 24"/>
            <p:cNvSpPr/>
            <p:nvPr/>
          </p:nvSpPr>
          <p:spPr>
            <a:xfrm>
              <a:off x="1128223" y="2079329"/>
              <a:ext cx="440452" cy="834068"/>
            </a:xfrm>
            <a:prstGeom prst="roundRect">
              <a:avLst>
                <a:gd name="adj" fmla="val 50000"/>
              </a:avLst>
            </a:prstGeom>
            <a:solidFill>
              <a:srgbClr val="00B05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09" name="Oval 25"/>
            <p:cNvSpPr/>
            <p:nvPr/>
          </p:nvSpPr>
          <p:spPr>
            <a:xfrm>
              <a:off x="1890877" y="218723"/>
              <a:ext cx="1245479" cy="1186199"/>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10" name="Rounded Rectangle 26"/>
            <p:cNvSpPr/>
            <p:nvPr/>
          </p:nvSpPr>
          <p:spPr>
            <a:xfrm rot="5400000">
              <a:off x="2465004" y="600880"/>
              <a:ext cx="97225" cy="1145629"/>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11" name="Rounded Rectangle 27"/>
            <p:cNvSpPr/>
            <p:nvPr/>
          </p:nvSpPr>
          <p:spPr>
            <a:xfrm>
              <a:off x="1860334" y="1958435"/>
              <a:ext cx="1245479" cy="1045567"/>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12" name="Rounded Rectangle 28"/>
            <p:cNvSpPr/>
            <p:nvPr/>
          </p:nvSpPr>
          <p:spPr>
            <a:xfrm>
              <a:off x="2255131" y="1512224"/>
              <a:ext cx="480848" cy="834068"/>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nvGrpSpPr>
            <p:cNvPr id="417" name="Group 29"/>
            <p:cNvGrpSpPr/>
            <p:nvPr/>
          </p:nvGrpSpPr>
          <p:grpSpPr>
            <a:xfrm>
              <a:off x="1887552" y="407119"/>
              <a:ext cx="1259967" cy="1716536"/>
              <a:chOff x="0" y="0"/>
              <a:chExt cx="1259965" cy="1716535"/>
            </a:xfrm>
          </p:grpSpPr>
          <p:grpSp>
            <p:nvGrpSpPr>
              <p:cNvPr id="415" name="Group 30"/>
              <p:cNvGrpSpPr/>
              <p:nvPr/>
            </p:nvGrpSpPr>
            <p:grpSpPr>
              <a:xfrm>
                <a:off x="263134" y="957959"/>
                <a:ext cx="693683" cy="758577"/>
                <a:chOff x="0" y="0"/>
                <a:chExt cx="693682" cy="758575"/>
              </a:xfrm>
            </p:grpSpPr>
            <p:sp>
              <p:nvSpPr>
                <p:cNvPr id="413" name="Oval 32"/>
                <p:cNvSpPr/>
                <p:nvPr/>
              </p:nvSpPr>
              <p:spPr>
                <a:xfrm>
                  <a:off x="0" y="0"/>
                  <a:ext cx="693683" cy="67266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14" name="Chord 33"/>
                <p:cNvSpPr/>
                <p:nvPr/>
              </p:nvSpPr>
              <p:spPr>
                <a:xfrm rot="6769226">
                  <a:off x="173439" y="243734"/>
                  <a:ext cx="386093" cy="485511"/>
                </a:xfrm>
                <a:custGeom>
                  <a:avLst/>
                  <a:gdLst/>
                  <a:ahLst/>
                  <a:cxnLst>
                    <a:cxn ang="0">
                      <a:pos x="wd2" y="hd2"/>
                    </a:cxn>
                    <a:cxn ang="5400000">
                      <a:pos x="wd2" y="hd2"/>
                    </a:cxn>
                    <a:cxn ang="10800000">
                      <a:pos x="wd2" y="hd2"/>
                    </a:cxn>
                    <a:cxn ang="16200000">
                      <a:pos x="wd2" y="hd2"/>
                    </a:cxn>
                  </a:cxnLst>
                  <a:rect l="0" t="0" r="r" b="b"/>
                  <a:pathLst>
                    <a:path w="20308" h="20469" extrusionOk="0">
                      <a:moveTo>
                        <a:pt x="20308" y="17144"/>
                      </a:moveTo>
                      <a:cubicBezTo>
                        <a:pt x="15950" y="21314"/>
                        <a:pt x="8557" y="21600"/>
                        <a:pt x="3796" y="17784"/>
                      </a:cubicBezTo>
                      <a:cubicBezTo>
                        <a:pt x="-965" y="13968"/>
                        <a:pt x="-1292" y="7494"/>
                        <a:pt x="3066" y="3324"/>
                      </a:cubicBezTo>
                      <a:cubicBezTo>
                        <a:pt x="5280" y="1206"/>
                        <a:pt x="8408" y="0"/>
                        <a:pt x="11687" y="0"/>
                      </a:cubicBezTo>
                      <a:close/>
                    </a:path>
                  </a:pathLst>
                </a:cu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416" name="Freeform 31"/>
              <p:cNvSpPr/>
              <p:nvPr/>
            </p:nvSpPr>
            <p:spPr>
              <a:xfrm rot="16756998">
                <a:off x="-152541" y="344180"/>
                <a:ext cx="1565048" cy="1020871"/>
              </a:xfrm>
              <a:custGeom>
                <a:avLst/>
                <a:gdLst/>
                <a:ahLst/>
                <a:cxnLst>
                  <a:cxn ang="0">
                    <a:pos x="wd2" y="hd2"/>
                  </a:cxn>
                  <a:cxn ang="5400000">
                    <a:pos x="wd2" y="hd2"/>
                  </a:cxn>
                  <a:cxn ang="10800000">
                    <a:pos x="wd2" y="hd2"/>
                  </a:cxn>
                  <a:cxn ang="16200000">
                    <a:pos x="wd2" y="hd2"/>
                  </a:cxn>
                </a:cxnLst>
                <a:rect l="0" t="0" r="r" b="b"/>
                <a:pathLst>
                  <a:path w="20683" h="20226" extrusionOk="0">
                    <a:moveTo>
                      <a:pt x="6976" y="6045"/>
                    </a:moveTo>
                    <a:cubicBezTo>
                      <a:pt x="5671" y="5935"/>
                      <a:pt x="4421" y="6779"/>
                      <a:pt x="3698" y="8257"/>
                    </a:cubicBezTo>
                    <a:cubicBezTo>
                      <a:pt x="2871" y="9948"/>
                      <a:pt x="2884" y="12152"/>
                      <a:pt x="3732" y="13824"/>
                    </a:cubicBezTo>
                    <a:cubicBezTo>
                      <a:pt x="4472" y="15283"/>
                      <a:pt x="5728" y="16098"/>
                      <a:pt x="7029" y="15963"/>
                    </a:cubicBezTo>
                    <a:cubicBezTo>
                      <a:pt x="7011" y="12657"/>
                      <a:pt x="6994" y="9351"/>
                      <a:pt x="6976" y="6045"/>
                    </a:cubicBezTo>
                    <a:close/>
                    <a:moveTo>
                      <a:pt x="20604" y="7598"/>
                    </a:moveTo>
                    <a:cubicBezTo>
                      <a:pt x="21142" y="12536"/>
                      <a:pt x="18909" y="17192"/>
                      <a:pt x="15615" y="17999"/>
                    </a:cubicBezTo>
                    <a:lnTo>
                      <a:pt x="7018" y="20106"/>
                    </a:lnTo>
                    <a:cubicBezTo>
                      <a:pt x="3725" y="20913"/>
                      <a:pt x="619" y="17565"/>
                      <a:pt x="80" y="12628"/>
                    </a:cubicBezTo>
                    <a:cubicBezTo>
                      <a:pt x="-458" y="7690"/>
                      <a:pt x="1775" y="3034"/>
                      <a:pt x="5069" y="2227"/>
                    </a:cubicBezTo>
                    <a:lnTo>
                      <a:pt x="13666" y="120"/>
                    </a:lnTo>
                    <a:cubicBezTo>
                      <a:pt x="16959" y="-687"/>
                      <a:pt x="20065" y="2661"/>
                      <a:pt x="20604" y="7598"/>
                    </a:cubicBezTo>
                    <a:close/>
                  </a:path>
                </a:pathLst>
              </a:custGeom>
              <a:solidFill>
                <a:srgbClr val="F8CBA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418" name="Rounded Rectangle 34"/>
            <p:cNvSpPr/>
            <p:nvPr/>
          </p:nvSpPr>
          <p:spPr>
            <a:xfrm>
              <a:off x="2463695" y="995017"/>
              <a:ext cx="99849" cy="399394"/>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19" name="Rounded Rectangle 35"/>
            <p:cNvSpPr/>
            <p:nvPr/>
          </p:nvSpPr>
          <p:spPr>
            <a:xfrm>
              <a:off x="2227214" y="1021296"/>
              <a:ext cx="99849" cy="97224"/>
            </a:xfrm>
            <a:prstGeom prst="roundRect">
              <a:avLst>
                <a:gd name="adj" fmla="val 50000"/>
              </a:avLst>
            </a:prstGeom>
            <a:solidFill>
              <a:srgbClr val="0D0D0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20" name="Rounded Rectangle 36"/>
            <p:cNvSpPr/>
            <p:nvPr/>
          </p:nvSpPr>
          <p:spPr>
            <a:xfrm>
              <a:off x="2663392" y="1026555"/>
              <a:ext cx="99849" cy="97224"/>
            </a:xfrm>
            <a:prstGeom prst="roundRect">
              <a:avLst>
                <a:gd name="adj" fmla="val 50000"/>
              </a:avLst>
            </a:prstGeom>
            <a:solidFill>
              <a:srgbClr val="0D0D0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21" name="Rounded Rectangle 37"/>
            <p:cNvSpPr/>
            <p:nvPr/>
          </p:nvSpPr>
          <p:spPr>
            <a:xfrm>
              <a:off x="1707930" y="2177265"/>
              <a:ext cx="440452" cy="834068"/>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22" name="Rounded Rectangle 38"/>
            <p:cNvSpPr/>
            <p:nvPr/>
          </p:nvSpPr>
          <p:spPr>
            <a:xfrm>
              <a:off x="2836154" y="2168669"/>
              <a:ext cx="440452" cy="834068"/>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23" name="Oval 39"/>
            <p:cNvSpPr/>
            <p:nvPr/>
          </p:nvSpPr>
          <p:spPr>
            <a:xfrm>
              <a:off x="1990035" y="318291"/>
              <a:ext cx="1245479" cy="39939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24" name="Oval 40"/>
            <p:cNvSpPr/>
            <p:nvPr/>
          </p:nvSpPr>
          <p:spPr>
            <a:xfrm>
              <a:off x="2104681" y="888622"/>
              <a:ext cx="357353" cy="362571"/>
            </a:xfrm>
            <a:prstGeom prst="ellipse">
              <a:avLst/>
            </a:prstGeom>
            <a:noFill/>
            <a:ln w="53975" cap="flat">
              <a:solidFill>
                <a:srgbClr val="843C0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425" name="Oval 41"/>
            <p:cNvSpPr/>
            <p:nvPr/>
          </p:nvSpPr>
          <p:spPr>
            <a:xfrm>
              <a:off x="2542526" y="895205"/>
              <a:ext cx="357353" cy="362571"/>
            </a:xfrm>
            <a:prstGeom prst="ellipse">
              <a:avLst/>
            </a:prstGeom>
            <a:noFill/>
            <a:ln w="53975" cap="flat">
              <a:solidFill>
                <a:srgbClr val="843C0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426" name="Rounded Rectangle 42"/>
            <p:cNvSpPr/>
            <p:nvPr/>
          </p:nvSpPr>
          <p:spPr>
            <a:xfrm rot="5400000">
              <a:off x="2903812" y="1044950"/>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27" name="Rounded Rectangle 43"/>
            <p:cNvSpPr/>
            <p:nvPr/>
          </p:nvSpPr>
          <p:spPr>
            <a:xfrm rot="5400000">
              <a:off x="2015692" y="1050206"/>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28" name="Rounded Rectangle 44"/>
            <p:cNvSpPr/>
            <p:nvPr/>
          </p:nvSpPr>
          <p:spPr>
            <a:xfrm rot="5400000">
              <a:off x="2446613" y="987146"/>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grpSp>
        <p:nvGrpSpPr>
          <p:cNvPr id="449" name="Group"/>
          <p:cNvGrpSpPr/>
          <p:nvPr/>
        </p:nvGrpSpPr>
        <p:grpSpPr>
          <a:xfrm>
            <a:off x="9445644" y="4430668"/>
            <a:ext cx="1568676" cy="2792610"/>
            <a:chOff x="0" y="0"/>
            <a:chExt cx="1568674" cy="2792608"/>
          </a:xfrm>
        </p:grpSpPr>
        <p:sp>
          <p:nvSpPr>
            <p:cNvPr id="430" name="Oval 30"/>
            <p:cNvSpPr/>
            <p:nvPr/>
          </p:nvSpPr>
          <p:spPr>
            <a:xfrm>
              <a:off x="182946" y="0"/>
              <a:ext cx="1245479" cy="1186199"/>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31" name="Rounded Rectangle 31"/>
            <p:cNvSpPr/>
            <p:nvPr/>
          </p:nvSpPr>
          <p:spPr>
            <a:xfrm rot="5400000">
              <a:off x="757073" y="382156"/>
              <a:ext cx="97225" cy="1145630"/>
            </a:xfrm>
            <a:prstGeom prst="roundRect">
              <a:avLst>
                <a:gd name="adj" fmla="val 50000"/>
              </a:avLst>
            </a:prstGeom>
            <a:solidFill>
              <a:srgbClr val="F4B183"/>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32" name="Rounded Rectangle 32"/>
            <p:cNvSpPr/>
            <p:nvPr/>
          </p:nvSpPr>
          <p:spPr>
            <a:xfrm>
              <a:off x="152404" y="1739712"/>
              <a:ext cx="1245479" cy="1045567"/>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33" name="Rounded Rectangle 33"/>
            <p:cNvSpPr/>
            <p:nvPr/>
          </p:nvSpPr>
          <p:spPr>
            <a:xfrm>
              <a:off x="547201" y="1293500"/>
              <a:ext cx="480848" cy="834068"/>
            </a:xfrm>
            <a:prstGeom prst="roundRect">
              <a:avLst>
                <a:gd name="adj" fmla="val 50000"/>
              </a:avLst>
            </a:prstGeom>
            <a:solidFill>
              <a:schemeClr val="accent2"/>
            </a:solidFill>
            <a:ln w="12700" cap="flat">
              <a:noFill/>
              <a:miter lim="400000"/>
            </a:ln>
            <a:effectLst/>
          </p:spPr>
          <p:txBody>
            <a:bodyPr wrap="square" lIns="45719" tIns="45719" rIns="45719" bIns="45719" numCol="1" anchor="ctr">
              <a:noAutofit/>
            </a:bodyPr>
            <a:lstStyle/>
            <a:p>
              <a:pPr>
                <a:defRPr>
                  <a:solidFill>
                    <a:srgbClr val="FFFFFF"/>
                  </a:solidFill>
                </a:defRPr>
              </a:pPr>
              <a:endParaRPr/>
            </a:p>
          </p:txBody>
        </p:sp>
        <p:grpSp>
          <p:nvGrpSpPr>
            <p:cNvPr id="436" name="Group 35"/>
            <p:cNvGrpSpPr/>
            <p:nvPr/>
          </p:nvGrpSpPr>
          <p:grpSpPr>
            <a:xfrm>
              <a:off x="442755" y="1146356"/>
              <a:ext cx="693683" cy="758576"/>
              <a:chOff x="0" y="0"/>
              <a:chExt cx="693682" cy="758575"/>
            </a:xfrm>
          </p:grpSpPr>
          <p:sp>
            <p:nvSpPr>
              <p:cNvPr id="434" name="Oval 37"/>
              <p:cNvSpPr/>
              <p:nvPr/>
            </p:nvSpPr>
            <p:spPr>
              <a:xfrm>
                <a:off x="0" y="0"/>
                <a:ext cx="693683" cy="67266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35" name="Chord 38"/>
              <p:cNvSpPr/>
              <p:nvPr/>
            </p:nvSpPr>
            <p:spPr>
              <a:xfrm rot="6769226">
                <a:off x="173439" y="243734"/>
                <a:ext cx="386093" cy="485511"/>
              </a:xfrm>
              <a:custGeom>
                <a:avLst/>
                <a:gdLst/>
                <a:ahLst/>
                <a:cxnLst>
                  <a:cxn ang="0">
                    <a:pos x="wd2" y="hd2"/>
                  </a:cxn>
                  <a:cxn ang="5400000">
                    <a:pos x="wd2" y="hd2"/>
                  </a:cxn>
                  <a:cxn ang="10800000">
                    <a:pos x="wd2" y="hd2"/>
                  </a:cxn>
                  <a:cxn ang="16200000">
                    <a:pos x="wd2" y="hd2"/>
                  </a:cxn>
                </a:cxnLst>
                <a:rect l="0" t="0" r="r" b="b"/>
                <a:pathLst>
                  <a:path w="20308" h="20469" extrusionOk="0">
                    <a:moveTo>
                      <a:pt x="20308" y="17144"/>
                    </a:moveTo>
                    <a:cubicBezTo>
                      <a:pt x="15950" y="21314"/>
                      <a:pt x="8557" y="21600"/>
                      <a:pt x="3796" y="17784"/>
                    </a:cubicBezTo>
                    <a:cubicBezTo>
                      <a:pt x="-965" y="13968"/>
                      <a:pt x="-1292" y="7494"/>
                      <a:pt x="3066" y="3324"/>
                    </a:cubicBezTo>
                    <a:cubicBezTo>
                      <a:pt x="5280" y="1206"/>
                      <a:pt x="8408" y="0"/>
                      <a:pt x="11687" y="0"/>
                    </a:cubicBezTo>
                    <a:close/>
                  </a:path>
                </a:pathLst>
              </a:cu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
          <p:nvSpPr>
            <p:cNvPr id="437" name="Freeform 36"/>
            <p:cNvSpPr/>
            <p:nvPr/>
          </p:nvSpPr>
          <p:spPr>
            <a:xfrm rot="16756998">
              <a:off x="27081" y="532577"/>
              <a:ext cx="1565047" cy="1020870"/>
            </a:xfrm>
            <a:custGeom>
              <a:avLst/>
              <a:gdLst/>
              <a:ahLst/>
              <a:cxnLst>
                <a:cxn ang="0">
                  <a:pos x="wd2" y="hd2"/>
                </a:cxn>
                <a:cxn ang="5400000">
                  <a:pos x="wd2" y="hd2"/>
                </a:cxn>
                <a:cxn ang="10800000">
                  <a:pos x="wd2" y="hd2"/>
                </a:cxn>
                <a:cxn ang="16200000">
                  <a:pos x="wd2" y="hd2"/>
                </a:cxn>
              </a:cxnLst>
              <a:rect l="0" t="0" r="r" b="b"/>
              <a:pathLst>
                <a:path w="20683" h="20226" extrusionOk="0">
                  <a:moveTo>
                    <a:pt x="6976" y="6045"/>
                  </a:moveTo>
                  <a:cubicBezTo>
                    <a:pt x="5671" y="5935"/>
                    <a:pt x="4421" y="6779"/>
                    <a:pt x="3698" y="8257"/>
                  </a:cubicBezTo>
                  <a:cubicBezTo>
                    <a:pt x="2871" y="9948"/>
                    <a:pt x="2884" y="12152"/>
                    <a:pt x="3732" y="13824"/>
                  </a:cubicBezTo>
                  <a:cubicBezTo>
                    <a:pt x="4472" y="15283"/>
                    <a:pt x="5728" y="16098"/>
                    <a:pt x="7029" y="15963"/>
                  </a:cubicBezTo>
                  <a:cubicBezTo>
                    <a:pt x="7011" y="12657"/>
                    <a:pt x="6994" y="9351"/>
                    <a:pt x="6976" y="6045"/>
                  </a:cubicBezTo>
                  <a:close/>
                  <a:moveTo>
                    <a:pt x="20604" y="7598"/>
                  </a:moveTo>
                  <a:cubicBezTo>
                    <a:pt x="21142" y="12536"/>
                    <a:pt x="18909" y="17192"/>
                    <a:pt x="15615" y="17999"/>
                  </a:cubicBezTo>
                  <a:lnTo>
                    <a:pt x="7018" y="20106"/>
                  </a:lnTo>
                  <a:cubicBezTo>
                    <a:pt x="3725" y="20913"/>
                    <a:pt x="619" y="17565"/>
                    <a:pt x="80" y="12628"/>
                  </a:cubicBezTo>
                  <a:cubicBezTo>
                    <a:pt x="-458" y="7690"/>
                    <a:pt x="1775" y="3034"/>
                    <a:pt x="5069" y="2227"/>
                  </a:cubicBezTo>
                  <a:lnTo>
                    <a:pt x="13666" y="120"/>
                  </a:lnTo>
                  <a:cubicBezTo>
                    <a:pt x="16959" y="-687"/>
                    <a:pt x="20065" y="2661"/>
                    <a:pt x="20604" y="7598"/>
                  </a:cubicBezTo>
                  <a:close/>
                </a:path>
              </a:pathLst>
            </a:custGeom>
            <a:solidFill>
              <a:schemeClr val="accent2">
                <a:lumOff val="10980"/>
              </a:schemeClr>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38" name="Rounded Rectangle 39"/>
            <p:cNvSpPr/>
            <p:nvPr/>
          </p:nvSpPr>
          <p:spPr>
            <a:xfrm>
              <a:off x="755765" y="776294"/>
              <a:ext cx="99849" cy="399394"/>
            </a:xfrm>
            <a:prstGeom prst="roundRect">
              <a:avLst>
                <a:gd name="adj" fmla="val 50000"/>
              </a:avLst>
            </a:prstGeom>
            <a:solidFill>
              <a:schemeClr val="accent2"/>
            </a:solidFill>
            <a:ln w="12700" cap="flat">
              <a:noFill/>
              <a:miter lim="400000"/>
            </a:ln>
            <a:effectLst/>
          </p:spPr>
          <p:txBody>
            <a:bodyPr wrap="square" lIns="45719" tIns="45719" rIns="45719" bIns="45719" numCol="1" anchor="ctr">
              <a:noAutofit/>
            </a:bodyPr>
            <a:lstStyle/>
            <a:p>
              <a:pPr>
                <a:defRPr>
                  <a:solidFill>
                    <a:srgbClr val="FFFFFF"/>
                  </a:solidFill>
                </a:defRPr>
              </a:pPr>
              <a:endParaRPr/>
            </a:p>
          </p:txBody>
        </p:sp>
        <p:sp>
          <p:nvSpPr>
            <p:cNvPr id="439" name="Rounded Rectangle 40"/>
            <p:cNvSpPr/>
            <p:nvPr/>
          </p:nvSpPr>
          <p:spPr>
            <a:xfrm>
              <a:off x="519284" y="802572"/>
              <a:ext cx="99848" cy="97224"/>
            </a:xfrm>
            <a:prstGeom prst="roundRect">
              <a:avLst>
                <a:gd name="adj" fmla="val 50000"/>
              </a:avLst>
            </a:prstGeom>
            <a:solidFill>
              <a:srgbClr val="0D0D0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40" name="Rounded Rectangle 41"/>
            <p:cNvSpPr/>
            <p:nvPr/>
          </p:nvSpPr>
          <p:spPr>
            <a:xfrm>
              <a:off x="955462" y="807832"/>
              <a:ext cx="99849" cy="97224"/>
            </a:xfrm>
            <a:prstGeom prst="roundRect">
              <a:avLst>
                <a:gd name="adj" fmla="val 50000"/>
              </a:avLst>
            </a:prstGeom>
            <a:solidFill>
              <a:srgbClr val="0D0D0D"/>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41" name="Rounded Rectangle 46"/>
            <p:cNvSpPr/>
            <p:nvPr/>
          </p:nvSpPr>
          <p:spPr>
            <a:xfrm>
              <a:off x="0" y="1958541"/>
              <a:ext cx="440451" cy="834068"/>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42" name="Rounded Rectangle 47"/>
            <p:cNvSpPr/>
            <p:nvPr/>
          </p:nvSpPr>
          <p:spPr>
            <a:xfrm>
              <a:off x="1128223" y="1949946"/>
              <a:ext cx="440452" cy="834068"/>
            </a:xfrm>
            <a:prstGeom prst="roundRect">
              <a:avLst>
                <a:gd name="adj" fmla="val 50000"/>
              </a:avLst>
            </a:prstGeom>
            <a:solidFill>
              <a:srgbClr val="FF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43" name="Oval 48"/>
            <p:cNvSpPr/>
            <p:nvPr/>
          </p:nvSpPr>
          <p:spPr>
            <a:xfrm>
              <a:off x="282105" y="99567"/>
              <a:ext cx="1245479" cy="399395"/>
            </a:xfrm>
            <a:prstGeom prst="ellipse">
              <a:avLst/>
            </a:prstGeom>
            <a:solidFill>
              <a:srgbClr val="000000"/>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44" name="Oval 49"/>
            <p:cNvSpPr/>
            <p:nvPr/>
          </p:nvSpPr>
          <p:spPr>
            <a:xfrm>
              <a:off x="396750" y="669899"/>
              <a:ext cx="357353" cy="362571"/>
            </a:xfrm>
            <a:prstGeom prst="ellipse">
              <a:avLst/>
            </a:prstGeom>
            <a:noFill/>
            <a:ln w="53975" cap="flat">
              <a:solidFill>
                <a:srgbClr val="843C0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445" name="Oval 50"/>
            <p:cNvSpPr/>
            <p:nvPr/>
          </p:nvSpPr>
          <p:spPr>
            <a:xfrm>
              <a:off x="834595" y="676481"/>
              <a:ext cx="357353" cy="362571"/>
            </a:xfrm>
            <a:prstGeom prst="ellipse">
              <a:avLst/>
            </a:prstGeom>
            <a:noFill/>
            <a:ln w="53975" cap="flat">
              <a:solidFill>
                <a:srgbClr val="843C0B"/>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446" name="Rounded Rectangle 55"/>
            <p:cNvSpPr/>
            <p:nvPr/>
          </p:nvSpPr>
          <p:spPr>
            <a:xfrm rot="5400000">
              <a:off x="1195882" y="826227"/>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47" name="Rounded Rectangle 56"/>
            <p:cNvSpPr/>
            <p:nvPr/>
          </p:nvSpPr>
          <p:spPr>
            <a:xfrm rot="5400000">
              <a:off x="307762" y="831482"/>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sp>
          <p:nvSpPr>
            <p:cNvPr id="448" name="Rounded Rectangle 57"/>
            <p:cNvSpPr/>
            <p:nvPr/>
          </p:nvSpPr>
          <p:spPr>
            <a:xfrm rot="5400000">
              <a:off x="738683" y="768422"/>
              <a:ext cx="100720" cy="106857"/>
            </a:xfrm>
            <a:prstGeom prst="roundRect">
              <a:avLst>
                <a:gd name="adj" fmla="val 50000"/>
              </a:avLst>
            </a:prstGeom>
            <a:solidFill>
              <a:srgbClr val="843C0B"/>
            </a:solidFill>
            <a:ln w="12700" cap="flat">
              <a:noFill/>
              <a:miter lim="400000"/>
            </a:ln>
            <a:effectLst/>
          </p:spPr>
          <p:txBody>
            <a:bodyPr wrap="square" lIns="45719" tIns="45719" rIns="45719" bIns="45719" numCol="1" anchor="ctr">
              <a:noAutofit/>
            </a:bodyPr>
            <a:lstStyle/>
            <a:p>
              <a:pPr algn="ctr">
                <a:defRPr>
                  <a:solidFill>
                    <a:srgbClr val="FFFFFF"/>
                  </a:solidFill>
                </a:defRPr>
              </a:pP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solidFill>
        <a:effectLst/>
      </p:bgPr>
    </p:bg>
    <p:spTree>
      <p:nvGrpSpPr>
        <p:cNvPr id="1" name=""/>
        <p:cNvGrpSpPr/>
        <p:nvPr/>
      </p:nvGrpSpPr>
      <p:grpSpPr>
        <a:xfrm>
          <a:off x="0" y="0"/>
          <a:ext cx="0" cy="0"/>
          <a:chOff x="0" y="0"/>
          <a:chExt cx="0" cy="0"/>
        </a:xfrm>
      </p:grpSpPr>
      <p:sp>
        <p:nvSpPr>
          <p:cNvPr id="453" name="Title 1"/>
          <p:cNvSpPr txBox="1">
            <a:spLocks noGrp="1"/>
          </p:cNvSpPr>
          <p:nvPr>
            <p:ph type="title"/>
          </p:nvPr>
        </p:nvSpPr>
        <p:spPr>
          <a:xfrm>
            <a:off x="838200" y="365125"/>
            <a:ext cx="10515600" cy="1325563"/>
          </a:xfrm>
          <a:prstGeom prst="rect">
            <a:avLst/>
          </a:prstGeom>
        </p:spPr>
        <p:txBody>
          <a:bodyPr/>
          <a:lstStyle>
            <a:lvl1pPr>
              <a:defRPr>
                <a:latin typeface="Arial"/>
                <a:ea typeface="Arial"/>
                <a:cs typeface="Arial"/>
                <a:sym typeface="Arial"/>
              </a:defRPr>
            </a:lvl1pPr>
          </a:lstStyle>
          <a:p>
            <a:r>
              <a:rPr>
                <a:solidFill>
                  <a:schemeClr val="tx1"/>
                </a:solidFill>
              </a:rPr>
              <a:t>1.2 What is success?</a:t>
            </a:r>
          </a:p>
        </p:txBody>
      </p:sp>
      <p:sp>
        <p:nvSpPr>
          <p:cNvPr id="454" name="Content Placeholder 2"/>
          <p:cNvSpPr txBox="1">
            <a:spLocks noGrp="1"/>
          </p:cNvSpPr>
          <p:nvPr>
            <p:ph type="body" idx="1"/>
          </p:nvPr>
        </p:nvSpPr>
        <p:spPr>
          <a:xfrm>
            <a:off x="838200" y="1825625"/>
            <a:ext cx="10515600" cy="4351338"/>
          </a:xfrm>
          <a:prstGeom prst="rect">
            <a:avLst/>
          </a:prstGeom>
        </p:spPr>
        <p:txBody>
          <a:bodyPr/>
          <a:lstStyle/>
          <a:p>
            <a:pPr marL="0" indent="0">
              <a:lnSpc>
                <a:spcPct val="100000"/>
              </a:lnSpc>
              <a:spcBef>
                <a:spcPts val="0"/>
              </a:spcBef>
              <a:buSzTx/>
              <a:buNone/>
              <a:defRPr>
                <a:latin typeface="Arial"/>
                <a:ea typeface="Arial"/>
                <a:cs typeface="Arial"/>
                <a:sym typeface="Arial"/>
              </a:defRPr>
            </a:pPr>
            <a:r>
              <a:rPr dirty="0">
                <a:solidFill>
                  <a:schemeClr val="tx1"/>
                </a:solidFill>
              </a:rPr>
              <a:t>Think of a time when you know you were doing your best. Label a head silhouette with what you are thinking, feeling and doing.</a:t>
            </a:r>
          </a:p>
          <a:p>
            <a:pPr marL="0" indent="0">
              <a:lnSpc>
                <a:spcPct val="100000"/>
              </a:lnSpc>
              <a:spcBef>
                <a:spcPts val="0"/>
              </a:spcBef>
              <a:buSzTx/>
              <a:buNone/>
              <a:defRPr>
                <a:latin typeface="Arial"/>
                <a:ea typeface="Arial"/>
                <a:cs typeface="Arial"/>
                <a:sym typeface="Arial"/>
              </a:defRPr>
            </a:pPr>
            <a:endParaRPr dirty="0">
              <a:solidFill>
                <a:schemeClr val="tx1"/>
              </a:solidFill>
            </a:endParaRPr>
          </a:p>
          <a:p>
            <a:pPr marL="0" indent="0">
              <a:lnSpc>
                <a:spcPct val="100000"/>
              </a:lnSpc>
              <a:spcBef>
                <a:spcPts val="0"/>
              </a:spcBef>
              <a:buSzTx/>
              <a:buNone/>
              <a:defRPr>
                <a:solidFill>
                  <a:srgbClr val="000000"/>
                </a:solidFill>
                <a:latin typeface="Arial"/>
                <a:ea typeface="Arial"/>
                <a:cs typeface="Arial"/>
                <a:sym typeface="Arial"/>
              </a:defRPr>
            </a:pPr>
            <a:r>
              <a:rPr u="sng" dirty="0">
                <a:solidFill>
                  <a:schemeClr val="tx1"/>
                </a:solidFill>
              </a:rPr>
              <a:t>Challenge</a:t>
            </a:r>
            <a:r>
              <a:rPr dirty="0">
                <a:solidFill>
                  <a:schemeClr val="tx1"/>
                </a:solidFill>
              </a:rPr>
              <a:t>: Think of when you know you are not doing your best. What are the tell-tale warning signs?</a:t>
            </a:r>
          </a:p>
          <a:p>
            <a:pPr marL="0" indent="0">
              <a:lnSpc>
                <a:spcPct val="100000"/>
              </a:lnSpc>
              <a:spcBef>
                <a:spcPts val="0"/>
              </a:spcBef>
              <a:buSzTx/>
              <a:buNone/>
              <a:defRPr>
                <a:latin typeface="Arial"/>
                <a:ea typeface="Arial"/>
                <a:cs typeface="Arial"/>
                <a:sym typeface="Arial"/>
              </a:defRPr>
            </a:pPr>
            <a:endParaRPr dirty="0">
              <a:solidFill>
                <a:schemeClr val="tx1"/>
              </a:solidFill>
            </a:endParaRPr>
          </a:p>
          <a:p>
            <a:pPr marL="0" indent="0">
              <a:lnSpc>
                <a:spcPct val="100000"/>
              </a:lnSpc>
              <a:spcBef>
                <a:spcPts val="0"/>
              </a:spcBef>
              <a:buSzTx/>
              <a:buNone/>
              <a:defRPr>
                <a:solidFill>
                  <a:srgbClr val="000000"/>
                </a:solidFill>
                <a:latin typeface="Arial"/>
                <a:ea typeface="Arial"/>
                <a:cs typeface="Arial"/>
                <a:sym typeface="Arial"/>
              </a:defRPr>
            </a:pPr>
            <a:r>
              <a:rPr u="sng" dirty="0">
                <a:solidFill>
                  <a:schemeClr val="tx1"/>
                </a:solidFill>
              </a:rPr>
              <a:t>Extra challenge</a:t>
            </a:r>
            <a:r>
              <a:rPr dirty="0">
                <a:solidFill>
                  <a:schemeClr val="tx1"/>
                </a:solidFill>
              </a:rPr>
              <a:t>: Plan what you might say to a friend, to help that person to do their best at something that matters.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5BA309A46EC88478169CFB2A9A2EE96" ma:contentTypeVersion="15" ma:contentTypeDescription="Create a new document." ma:contentTypeScope="" ma:versionID="5db40a595c958b96f97ce4d09c1a070b">
  <xsd:schema xmlns:xsd="http://www.w3.org/2001/XMLSchema" xmlns:xs="http://www.w3.org/2001/XMLSchema" xmlns:p="http://schemas.microsoft.com/office/2006/metadata/properties" xmlns:ns2="c63ae012-d5e4-4436-a30b-555f29bb48f5" xmlns:ns3="f73ca27b-2ac2-4d0f-b6ed-61f7698e24f8" targetNamespace="http://schemas.microsoft.com/office/2006/metadata/properties" ma:root="true" ma:fieldsID="8f946df3e278ea3137355498775309ba" ns2:_="" ns3:_="">
    <xsd:import namespace="c63ae012-d5e4-4436-a30b-555f29bb48f5"/>
    <xsd:import namespace="f73ca27b-2ac2-4d0f-b6ed-61f7698e24f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ObjectDetectorVersions"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3ae012-d5e4-4436-a30b-555f29bb48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4e722282-38ba-460d-aea7-c1e46580a5bf"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73ca27b-2ac2-4d0f-b6ed-61f7698e24f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7" nillable="true" ma:displayName="Taxonomy Catch All Column" ma:hidden="true" ma:list="{6b5f67f0-846c-4479-a8d6-96f09d1dd0d0}" ma:internalName="TaxCatchAll" ma:showField="CatchAllData" ma:web="f73ca27b-2ac2-4d0f-b6ed-61f7698e24f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63ae012-d5e4-4436-a30b-555f29bb48f5">
      <Terms xmlns="http://schemas.microsoft.com/office/infopath/2007/PartnerControls"/>
    </lcf76f155ced4ddcb4097134ff3c332f>
    <TaxCatchAll xmlns="f73ca27b-2ac2-4d0f-b6ed-61f7698e24f8" xsi:nil="true"/>
  </documentManagement>
</p:properties>
</file>

<file path=customXml/itemProps1.xml><?xml version="1.0" encoding="utf-8"?>
<ds:datastoreItem xmlns:ds="http://schemas.openxmlformats.org/officeDocument/2006/customXml" ds:itemID="{4ADDC2E2-A40A-4358-BB2C-DAE1688346C7}"/>
</file>

<file path=customXml/itemProps2.xml><?xml version="1.0" encoding="utf-8"?>
<ds:datastoreItem xmlns:ds="http://schemas.openxmlformats.org/officeDocument/2006/customXml" ds:itemID="{F73DE89C-2F4E-4A0E-90AA-4F89BED75D84}"/>
</file>

<file path=customXml/itemProps3.xml><?xml version="1.0" encoding="utf-8"?>
<ds:datastoreItem xmlns:ds="http://schemas.openxmlformats.org/officeDocument/2006/customXml" ds:itemID="{FA5ED338-D5C5-4184-BD33-C9634361B3E4}"/>
</file>

<file path=docProps/app.xml><?xml version="1.0" encoding="utf-8"?>
<Properties xmlns="http://schemas.openxmlformats.org/officeDocument/2006/extended-properties" xmlns:vt="http://schemas.openxmlformats.org/officeDocument/2006/docPropsVTypes">
  <TotalTime>22</TotalTime>
  <Words>3235</Words>
  <Application>Microsoft Macintosh PowerPoint</Application>
  <PresentationFormat>Widescreen</PresentationFormat>
  <Paragraphs>301</Paragraphs>
  <Slides>22</Slides>
  <Notes>16</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Go for Growth!</vt:lpstr>
      <vt:lpstr>Go for Growth!</vt:lpstr>
      <vt:lpstr>1 A growth mindset</vt:lpstr>
      <vt:lpstr>PowerPoint Presentation</vt:lpstr>
      <vt:lpstr>PowerPoint Presentation</vt:lpstr>
      <vt:lpstr>1.1 We all want to grow and succeed </vt:lpstr>
      <vt:lpstr>1.1 We all want to succeed</vt:lpstr>
      <vt:lpstr>1.2 What is success?</vt:lpstr>
      <vt:lpstr>1.2 What is success?</vt:lpstr>
      <vt:lpstr>1.2 When I’m doing my best, I …</vt:lpstr>
      <vt:lpstr>1.3 Aspiration: see the future you</vt:lpstr>
      <vt:lpstr>1.3 Aspiration: see the future you</vt:lpstr>
      <vt:lpstr>1.3 Aspiration: see the future you</vt:lpstr>
      <vt:lpstr>1.4 Respond in a helpful way </vt:lpstr>
      <vt:lpstr>1.4 Respond in a helpful way </vt:lpstr>
      <vt:lpstr>1.4 Respond in a helpful way</vt:lpstr>
      <vt:lpstr>1.5 Choose a growth mindset</vt:lpstr>
      <vt:lpstr>1.5 Choose a growth mindset</vt:lpstr>
      <vt:lpstr>1.5 Growth mindset quiz</vt:lpstr>
      <vt:lpstr>1.5 Fixed or growth mindset?</vt:lpstr>
      <vt:lpstr>1 Exit!</vt:lpstr>
      <vt:lpstr>1 A growth mindset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 for Growth!</dc:title>
  <dc:creator>Mike Guilmant-Cush</dc:creator>
  <cp:lastModifiedBy>Michael Guilmant-Cush</cp:lastModifiedBy>
  <cp:revision>5</cp:revision>
  <dcterms:created xsi:type="dcterms:W3CDTF">2021-06-28T13:05:13Z</dcterms:created>
  <dcterms:modified xsi:type="dcterms:W3CDTF">2023-02-14T10:02:06Z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0x01010095BA309A46EC88478169CFB2A9A2EE96</vt:lpwstr>
  </property>
</Properties>
</file>