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Didact Gothic"/>
      <p:regular r:id="rId24"/>
    </p:embeddedFont>
    <p:embeddedFont>
      <p:font typeface="Spectral"/>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DidactGothic-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pectral-bold.fntdata"/><Relationship Id="rId25" Type="http://schemas.openxmlformats.org/officeDocument/2006/relationships/font" Target="fonts/Spectral-regular.fntdata"/><Relationship Id="rId28" Type="http://schemas.openxmlformats.org/officeDocument/2006/relationships/font" Target="fonts/Spectral-boldItalic.fntdata"/><Relationship Id="rId27" Type="http://schemas.openxmlformats.org/officeDocument/2006/relationships/font" Target="fonts/Spectral-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71c39537e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71c39537e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1c39537e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71c39537e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1c39537e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71c39537e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1c39537e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71c39537e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71c39537e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71c39537e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71c39537eb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71c39537e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71c39537e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71c39537e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6416a02d84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6416a02d84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416a02d84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416a02d84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6416a02d84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6416a02d84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73c5ef5d9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73c5ef5d9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1c39537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71c39537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1c39537e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71c39537e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1c39537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71c39537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1c39537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71c39537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1c39537eb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71c39537eb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95" name="Shape 9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0" Type="http://schemas.openxmlformats.org/officeDocument/2006/relationships/hyperlink" Target="https://www.youcubed.org/support-youcubed/"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hyperlink" Target="https://www.youcubed.org/professional-development-at-stanford/" TargetMode="External"/><Relationship Id="rId7" Type="http://schemas.openxmlformats.org/officeDocument/2006/relationships/hyperlink" Target="http://creativecommons.org/licenses/by-nc/4.0/" TargetMode="External"/><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hyperlink" Target="http://creativecommons.org/licenses/by-nc/4.0/" TargetMode="External"/><Relationship Id="rId4" Type="http://schemas.openxmlformats.org/officeDocument/2006/relationships/image" Target="../media/image1.png"/><Relationship Id="rId5" Type="http://schemas.openxmlformats.org/officeDocument/2006/relationships/hyperlink" Target="http://drive.google.com/file/d/15wTh5ArDaZVs4R7q8NbTR_ETRy5Z6MwE/view" TargetMode="External"/><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rive.google.com/file/d/1YUTFYXLM0C5cVK_Q7ExFF6hh3D3lpLcO/view?usp=sharing" TargetMode="External"/><Relationship Id="rId4" Type="http://schemas.openxmlformats.org/officeDocument/2006/relationships/hyperlink" Target="https://drive.google.com/file/d/1FMT4M3Ataa3nKKbiy62rO4cj57wKYuzt/view?usp=sharing" TargetMode="External"/><Relationship Id="rId9" Type="http://schemas.openxmlformats.org/officeDocument/2006/relationships/hyperlink" Target="https://drive.google.com/file/d/17dz6VOn6DVtzuSDXKL_gAOzNuVVt35qZ/view?usp=sharing" TargetMode="External"/><Relationship Id="rId5" Type="http://schemas.openxmlformats.org/officeDocument/2006/relationships/hyperlink" Target="https://drive.google.com/file/d/11m31FOey5sF_hKiGJ5OtBNA3ebxrsYYn/view?usp=sharing" TargetMode="External"/><Relationship Id="rId6" Type="http://schemas.openxmlformats.org/officeDocument/2006/relationships/hyperlink" Target="https://drive.google.com/file/d/1tLzkPqcULjjnfpb9wlFSW9V1FsZ-11OB/view?usp=sharing" TargetMode="External"/><Relationship Id="rId7" Type="http://schemas.openxmlformats.org/officeDocument/2006/relationships/hyperlink" Target="https://drive.google.com/file/d/1PcyKn8imStzfKFrZV61GuPqnbBiERhee/view?usp=sharing" TargetMode="External"/><Relationship Id="rId8" Type="http://schemas.openxmlformats.org/officeDocument/2006/relationships/hyperlink" Target="https://drive.google.com/file/d/1GU47GgdA3AFV6JOmoT3IUVHhnxsXLhq6/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6"/>
          <p:cNvSpPr txBox="1"/>
          <p:nvPr>
            <p:ph type="ctrTitle"/>
          </p:nvPr>
        </p:nvSpPr>
        <p:spPr>
          <a:xfrm>
            <a:off x="311700" y="1697050"/>
            <a:ext cx="8520600" cy="110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Many Squares?</a:t>
            </a:r>
            <a:endParaRPr/>
          </a:p>
        </p:txBody>
      </p:sp>
      <p:pic>
        <p:nvPicPr>
          <p:cNvPr id="101" name="Google Shape;101;p26" title="WIM Rocket Image 2025.png"/>
          <p:cNvPicPr preferRelativeResize="0"/>
          <p:nvPr/>
        </p:nvPicPr>
        <p:blipFill>
          <a:blip r:embed="rId3">
            <a:alphaModFix/>
          </a:blip>
          <a:stretch>
            <a:fillRect/>
          </a:stretch>
        </p:blipFill>
        <p:spPr>
          <a:xfrm>
            <a:off x="6750275" y="0"/>
            <a:ext cx="2393723" cy="1795277"/>
          </a:xfrm>
          <a:prstGeom prst="rect">
            <a:avLst/>
          </a:prstGeom>
          <a:noFill/>
          <a:ln>
            <a:noFill/>
          </a:ln>
        </p:spPr>
      </p:pic>
      <p:pic>
        <p:nvPicPr>
          <p:cNvPr id="102" name="Google Shape;102;p26"/>
          <p:cNvPicPr preferRelativeResize="0"/>
          <p:nvPr/>
        </p:nvPicPr>
        <p:blipFill>
          <a:blip r:embed="rId4">
            <a:alphaModFix/>
          </a:blip>
          <a:stretch>
            <a:fillRect/>
          </a:stretch>
        </p:blipFill>
        <p:spPr>
          <a:xfrm>
            <a:off x="0" y="473292"/>
            <a:ext cx="3923400" cy="848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Puzzle 1</a:t>
            </a:r>
            <a:endParaRPr/>
          </a:p>
        </p:txBody>
      </p:sp>
      <p:pic>
        <p:nvPicPr>
          <p:cNvPr id="166" name="Google Shape;166;p35" title="Squares 2.png"/>
          <p:cNvPicPr preferRelativeResize="0"/>
          <p:nvPr/>
        </p:nvPicPr>
        <p:blipFill>
          <a:blip r:embed="rId3">
            <a:alphaModFix/>
          </a:blip>
          <a:stretch>
            <a:fillRect/>
          </a:stretch>
        </p:blipFill>
        <p:spPr>
          <a:xfrm>
            <a:off x="2000250" y="0"/>
            <a:ext cx="5143501"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Puzzle 2</a:t>
            </a:r>
            <a:endParaRPr/>
          </a:p>
        </p:txBody>
      </p:sp>
      <p:pic>
        <p:nvPicPr>
          <p:cNvPr id="172" name="Google Shape;172;p36" title="Squares 1.png"/>
          <p:cNvPicPr preferRelativeResize="0"/>
          <p:nvPr/>
        </p:nvPicPr>
        <p:blipFill>
          <a:blip r:embed="rId3">
            <a:alphaModFix/>
          </a:blip>
          <a:stretch>
            <a:fillRect/>
          </a:stretch>
        </p:blipFill>
        <p:spPr>
          <a:xfrm>
            <a:off x="2000250" y="0"/>
            <a:ext cx="5143501"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Puzzle 3</a:t>
            </a:r>
            <a:endParaRPr/>
          </a:p>
        </p:txBody>
      </p:sp>
      <p:pic>
        <p:nvPicPr>
          <p:cNvPr id="178" name="Google Shape;178;p37" title="Squares 3.png"/>
          <p:cNvPicPr preferRelativeResize="0"/>
          <p:nvPr/>
        </p:nvPicPr>
        <p:blipFill>
          <a:blip r:embed="rId3">
            <a:alphaModFix/>
          </a:blip>
          <a:stretch>
            <a:fillRect/>
          </a:stretch>
        </p:blipFill>
        <p:spPr>
          <a:xfrm>
            <a:off x="2234775" y="0"/>
            <a:ext cx="5143501"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Puzzle 4</a:t>
            </a:r>
            <a:endParaRPr/>
          </a:p>
        </p:txBody>
      </p:sp>
      <p:pic>
        <p:nvPicPr>
          <p:cNvPr id="184" name="Google Shape;184;p38" title="Squares 4.png"/>
          <p:cNvPicPr preferRelativeResize="0"/>
          <p:nvPr/>
        </p:nvPicPr>
        <p:blipFill>
          <a:blip r:embed="rId3">
            <a:alphaModFix/>
          </a:blip>
          <a:stretch>
            <a:fillRect/>
          </a:stretch>
        </p:blipFill>
        <p:spPr>
          <a:xfrm>
            <a:off x="2400850" y="0"/>
            <a:ext cx="5143501"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9"/>
          <p:cNvSpPr txBox="1"/>
          <p:nvPr>
            <p:ph idx="1" type="body"/>
          </p:nvPr>
        </p:nvSpPr>
        <p:spPr>
          <a:xfrm>
            <a:off x="311700" y="1033400"/>
            <a:ext cx="8520600" cy="2430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challenged you </a:t>
            </a:r>
            <a:r>
              <a:rPr lang="en"/>
              <a:t>with</a:t>
            </a:r>
            <a:r>
              <a:rPr lang="en"/>
              <a:t> this activity?</a:t>
            </a:r>
            <a:endParaRPr/>
          </a:p>
          <a:p>
            <a:pPr indent="0" lvl="0" marL="0" rtl="0" algn="l">
              <a:spcBef>
                <a:spcPts val="1200"/>
              </a:spcBef>
              <a:spcAft>
                <a:spcPts val="0"/>
              </a:spcAft>
              <a:buNone/>
            </a:pPr>
            <a:r>
              <a:rPr lang="en"/>
              <a:t>What were ways you were skeptical? What questions did you ask your partner when being skeptical?</a:t>
            </a:r>
            <a:endParaRPr/>
          </a:p>
          <a:p>
            <a:pPr indent="0" lvl="0" marL="0" rtl="0" algn="l">
              <a:spcBef>
                <a:spcPts val="1200"/>
              </a:spcBef>
              <a:spcAft>
                <a:spcPts val="1200"/>
              </a:spcAft>
              <a:buNone/>
            </a:pPr>
            <a:r>
              <a:rPr lang="en"/>
              <a:t>What were ways that you deepened your understanding? What helped you to deepen your understanding?</a:t>
            </a:r>
            <a:endParaRPr/>
          </a:p>
        </p:txBody>
      </p:sp>
      <p:sp>
        <p:nvSpPr>
          <p:cNvPr id="190" name="Google Shape;190;p39"/>
          <p:cNvSpPr txBox="1"/>
          <p:nvPr/>
        </p:nvSpPr>
        <p:spPr>
          <a:xfrm>
            <a:off x="178600" y="403825"/>
            <a:ext cx="8965500" cy="660000"/>
          </a:xfrm>
          <a:prstGeom prst="rect">
            <a:avLst/>
          </a:prstGeom>
          <a:solidFill>
            <a:schemeClr val="lt1"/>
          </a:solid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lang="en" sz="2400">
                <a:solidFill>
                  <a:schemeClr val="dk1"/>
                </a:solidFill>
              </a:rPr>
              <a:t>Discuss</a:t>
            </a:r>
            <a:endParaRPr sz="24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a:t>
            </a:r>
            <a:endParaRPr/>
          </a:p>
        </p:txBody>
      </p:sp>
      <p:sp>
        <p:nvSpPr>
          <p:cNvPr id="196" name="Google Shape;196;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Did it help you to have a partner that was skeptical? How?</a:t>
            </a:r>
            <a:endParaRPr/>
          </a:p>
          <a:p>
            <a:pPr indent="0" lvl="0" marL="0" rtl="0" algn="l">
              <a:spcBef>
                <a:spcPts val="1200"/>
              </a:spcBef>
              <a:spcAft>
                <a:spcPts val="1200"/>
              </a:spcAft>
              <a:buNone/>
            </a:pPr>
            <a:r>
              <a:rPr lang="en"/>
              <a:t>Did it help you to be skeptical? How?</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1"/>
          <p:cNvSpPr txBox="1"/>
          <p:nvPr>
            <p:ph type="title"/>
          </p:nvPr>
        </p:nvSpPr>
        <p:spPr>
          <a:xfrm>
            <a:off x="311700" y="445025"/>
            <a:ext cx="3445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are 8 squares in this image. How do you see them? </a:t>
            </a:r>
            <a:endParaRPr/>
          </a:p>
        </p:txBody>
      </p:sp>
      <p:pic>
        <p:nvPicPr>
          <p:cNvPr id="202" name="Google Shape;202;p41" title="Squares 1a.png"/>
          <p:cNvPicPr preferRelativeResize="0"/>
          <p:nvPr/>
        </p:nvPicPr>
        <p:blipFill rotWithShape="1">
          <a:blip r:embed="rId3">
            <a:alphaModFix/>
          </a:blip>
          <a:srcRect b="10124" l="17092" r="20976" t="9586"/>
          <a:stretch/>
        </p:blipFill>
        <p:spPr>
          <a:xfrm>
            <a:off x="3844525" y="219975"/>
            <a:ext cx="3603599" cy="46721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42"/>
          <p:cNvPicPr preferRelativeResize="0"/>
          <p:nvPr/>
        </p:nvPicPr>
        <p:blipFill>
          <a:blip r:embed="rId3">
            <a:alphaModFix/>
          </a:blip>
          <a:stretch>
            <a:fillRect/>
          </a:stretch>
        </p:blipFill>
        <p:spPr>
          <a:xfrm>
            <a:off x="0" y="0"/>
            <a:ext cx="3314650" cy="3373200"/>
          </a:xfrm>
          <a:prstGeom prst="rect">
            <a:avLst/>
          </a:prstGeom>
          <a:noFill/>
          <a:ln>
            <a:noFill/>
          </a:ln>
        </p:spPr>
      </p:pic>
      <p:pic>
        <p:nvPicPr>
          <p:cNvPr id="208" name="Google Shape;208;p42"/>
          <p:cNvPicPr preferRelativeResize="0"/>
          <p:nvPr/>
        </p:nvPicPr>
        <p:blipFill>
          <a:blip r:embed="rId4">
            <a:alphaModFix/>
          </a:blip>
          <a:stretch>
            <a:fillRect/>
          </a:stretch>
        </p:blipFill>
        <p:spPr>
          <a:xfrm>
            <a:off x="5962650" y="1"/>
            <a:ext cx="3181350" cy="1657350"/>
          </a:xfrm>
          <a:prstGeom prst="rect">
            <a:avLst/>
          </a:prstGeom>
          <a:noFill/>
          <a:ln>
            <a:noFill/>
          </a:ln>
        </p:spPr>
      </p:pic>
      <p:pic>
        <p:nvPicPr>
          <p:cNvPr id="209" name="Google Shape;209;p42"/>
          <p:cNvPicPr preferRelativeResize="0"/>
          <p:nvPr/>
        </p:nvPicPr>
        <p:blipFill>
          <a:blip r:embed="rId5">
            <a:alphaModFix/>
          </a:blip>
          <a:stretch>
            <a:fillRect/>
          </a:stretch>
        </p:blipFill>
        <p:spPr>
          <a:xfrm>
            <a:off x="4991100" y="3829051"/>
            <a:ext cx="4152900" cy="1314450"/>
          </a:xfrm>
          <a:prstGeom prst="rect">
            <a:avLst/>
          </a:prstGeom>
          <a:noFill/>
          <a:ln>
            <a:noFill/>
          </a:ln>
        </p:spPr>
      </p:pic>
      <p:sp>
        <p:nvSpPr>
          <p:cNvPr id="210" name="Google Shape;210;p42"/>
          <p:cNvSpPr txBox="1"/>
          <p:nvPr>
            <p:ph type="title"/>
          </p:nvPr>
        </p:nvSpPr>
        <p:spPr>
          <a:xfrm>
            <a:off x="387900" y="270300"/>
            <a:ext cx="8520600" cy="1792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3900">
                <a:solidFill>
                  <a:srgbClr val="000000"/>
                </a:solidFill>
                <a:latin typeface="Didact Gothic"/>
                <a:ea typeface="Didact Gothic"/>
                <a:cs typeface="Didact Gothic"/>
                <a:sym typeface="Didact Gothic"/>
              </a:rPr>
              <a:t>Love this task? </a:t>
            </a:r>
            <a:endParaRPr sz="3900">
              <a:solidFill>
                <a:srgbClr val="000000"/>
              </a:solidFill>
              <a:latin typeface="Didact Gothic"/>
              <a:ea typeface="Didact Gothic"/>
              <a:cs typeface="Didact Gothic"/>
              <a:sym typeface="Didact Gothic"/>
            </a:endParaRPr>
          </a:p>
          <a:p>
            <a:pPr indent="0" lvl="0" marL="0" rtl="0" algn="ctr">
              <a:spcBef>
                <a:spcPts val="0"/>
              </a:spcBef>
              <a:spcAft>
                <a:spcPts val="0"/>
              </a:spcAft>
              <a:buNone/>
            </a:pPr>
            <a:r>
              <a:t/>
            </a:r>
            <a:endParaRPr sz="2788">
              <a:solidFill>
                <a:srgbClr val="000000"/>
              </a:solidFill>
              <a:latin typeface="Didact Gothic"/>
              <a:ea typeface="Didact Gothic"/>
              <a:cs typeface="Didact Gothic"/>
              <a:sym typeface="Didact Gothic"/>
            </a:endParaRPr>
          </a:p>
          <a:p>
            <a:pPr indent="0" lvl="0" marL="0" rtl="0" algn="ctr">
              <a:spcBef>
                <a:spcPts val="0"/>
              </a:spcBef>
              <a:spcAft>
                <a:spcPts val="0"/>
              </a:spcAft>
              <a:buNone/>
            </a:pPr>
            <a:r>
              <a:rPr lang="en" sz="3900">
                <a:solidFill>
                  <a:srgbClr val="000000"/>
                </a:solidFill>
                <a:latin typeface="Didact Gothic"/>
                <a:ea typeface="Didact Gothic"/>
                <a:cs typeface="Didact Gothic"/>
                <a:sym typeface="Didact Gothic"/>
              </a:rPr>
              <a:t>Join us for a                          workshop! </a:t>
            </a:r>
            <a:endParaRPr sz="3900">
              <a:solidFill>
                <a:srgbClr val="000000"/>
              </a:solidFill>
              <a:latin typeface="Didact Gothic"/>
              <a:ea typeface="Didact Gothic"/>
              <a:cs typeface="Didact Gothic"/>
              <a:sym typeface="Didact Gothic"/>
            </a:endParaRPr>
          </a:p>
        </p:txBody>
      </p:sp>
      <p:sp>
        <p:nvSpPr>
          <p:cNvPr id="211" name="Google Shape;211;p42"/>
          <p:cNvSpPr txBox="1"/>
          <p:nvPr/>
        </p:nvSpPr>
        <p:spPr>
          <a:xfrm>
            <a:off x="193075" y="2057400"/>
            <a:ext cx="8842800" cy="9486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2200">
                <a:solidFill>
                  <a:srgbClr val="004AAD"/>
                </a:solidFill>
                <a:latin typeface="Didact Gothic"/>
                <a:ea typeface="Didact Gothic"/>
                <a:cs typeface="Didact Gothic"/>
                <a:sym typeface="Didact Gothic"/>
              </a:rPr>
              <a:t>We offer a range of online and in-person professional learning opportunities! Explore </a:t>
            </a:r>
            <a:r>
              <a:rPr lang="en" sz="2200" u="sng">
                <a:solidFill>
                  <a:srgbClr val="ED561E"/>
                </a:solidFill>
                <a:latin typeface="Didact Gothic"/>
                <a:ea typeface="Didact Gothic"/>
                <a:cs typeface="Didact Gothic"/>
                <a:sym typeface="Didact Gothic"/>
                <a:hlinkClick r:id="rId6">
                  <a:extLst>
                    <a:ext uri="{A12FA001-AC4F-418D-AE19-62706E023703}">
                      <ahyp:hlinkClr val="tx"/>
                    </a:ext>
                  </a:extLst>
                </a:hlinkClick>
              </a:rPr>
              <a:t>here</a:t>
            </a:r>
            <a:r>
              <a:rPr lang="en" sz="2200">
                <a:solidFill>
                  <a:srgbClr val="004AAD"/>
                </a:solidFill>
                <a:latin typeface="Didact Gothic"/>
                <a:ea typeface="Didact Gothic"/>
                <a:cs typeface="Didact Gothic"/>
                <a:sym typeface="Didact Gothic"/>
              </a:rPr>
              <a:t> and get inspired by the joy of learning maths.</a:t>
            </a:r>
            <a:r>
              <a:rPr lang="en" sz="2600">
                <a:solidFill>
                  <a:srgbClr val="004AAD"/>
                </a:solidFill>
                <a:latin typeface="Didact Gothic"/>
                <a:ea typeface="Didact Gothic"/>
                <a:cs typeface="Didact Gothic"/>
                <a:sym typeface="Didact Gothic"/>
              </a:rPr>
              <a:t> </a:t>
            </a:r>
            <a:endParaRPr sz="1300">
              <a:solidFill>
                <a:srgbClr val="004AAD"/>
              </a:solidFill>
              <a:latin typeface="Didact Gothic"/>
              <a:ea typeface="Didact Gothic"/>
              <a:cs typeface="Didact Gothic"/>
              <a:sym typeface="Didact Gothic"/>
            </a:endParaRPr>
          </a:p>
        </p:txBody>
      </p:sp>
      <p:sp>
        <p:nvSpPr>
          <p:cNvPr id="212" name="Google Shape;212;p42"/>
          <p:cNvSpPr txBox="1"/>
          <p:nvPr/>
        </p:nvSpPr>
        <p:spPr>
          <a:xfrm>
            <a:off x="387900" y="3082200"/>
            <a:ext cx="8565300" cy="8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4AAD"/>
                </a:solidFill>
                <a:latin typeface="Didact Gothic"/>
                <a:ea typeface="Didact Gothic"/>
                <a:cs typeface="Didact Gothic"/>
                <a:sym typeface="Didact Gothic"/>
              </a:rPr>
              <a:t>Note: we do charge a fee for our workshops, which is the main way that we fund youcubed, and most schools will cover the cost as part of their professional development budgets. To register using a purchase order, inquire about scholarships or ask a question about our workshops, please send an email to: pdinfo@youcubed.org</a:t>
            </a:r>
            <a:endParaRPr>
              <a:solidFill>
                <a:srgbClr val="004AAD"/>
              </a:solidFill>
              <a:latin typeface="Didact Gothic"/>
              <a:ea typeface="Didact Gothic"/>
              <a:cs typeface="Didact Gothic"/>
              <a:sym typeface="Didact Gothic"/>
            </a:endParaRPr>
          </a:p>
        </p:txBody>
      </p:sp>
      <p:grpSp>
        <p:nvGrpSpPr>
          <p:cNvPr id="213" name="Google Shape;213;p42"/>
          <p:cNvGrpSpPr/>
          <p:nvPr/>
        </p:nvGrpSpPr>
        <p:grpSpPr>
          <a:xfrm>
            <a:off x="0" y="4729536"/>
            <a:ext cx="7676625" cy="475500"/>
            <a:chOff x="0" y="4729536"/>
            <a:chExt cx="7676625" cy="475500"/>
          </a:xfrm>
        </p:grpSpPr>
        <p:sp>
          <p:nvSpPr>
            <p:cNvPr id="214" name="Google Shape;214;p42"/>
            <p:cNvSpPr txBox="1"/>
            <p:nvPr/>
          </p:nvSpPr>
          <p:spPr>
            <a:xfrm>
              <a:off x="1087125" y="4729536"/>
              <a:ext cx="6589500" cy="4755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sz="1100"/>
                <a:t>This work is licensed under the Creative Commons Attribution-NonCommercial 4.0 International License. </a:t>
              </a:r>
              <a:endParaRPr sz="1100"/>
            </a:p>
            <a:p>
              <a:pPr indent="0" lvl="0" marL="0" rtl="0" algn="l">
                <a:lnSpc>
                  <a:spcPct val="115000"/>
                </a:lnSpc>
                <a:spcBef>
                  <a:spcPts val="0"/>
                </a:spcBef>
                <a:spcAft>
                  <a:spcPts val="0"/>
                </a:spcAft>
                <a:buNone/>
              </a:pPr>
              <a:r>
                <a:rPr lang="en" sz="1100"/>
                <a:t>To view a copy of this license, visit </a:t>
              </a:r>
              <a:r>
                <a:rPr lang="en" sz="1100" u="sng">
                  <a:solidFill>
                    <a:srgbClr val="0000FF"/>
                  </a:solidFill>
                  <a:hlinkClick r:id="rId7">
                    <a:extLst>
                      <a:ext uri="{A12FA001-AC4F-418D-AE19-62706E023703}">
                        <ahyp:hlinkClr val="tx"/>
                      </a:ext>
                    </a:extLst>
                  </a:hlinkClick>
                </a:rPr>
                <a:t>http://creativecommons.org/licenses/by-nc/4.0/</a:t>
              </a:r>
              <a:endParaRPr sz="1100"/>
            </a:p>
          </p:txBody>
        </p:sp>
        <p:pic>
          <p:nvPicPr>
            <p:cNvPr id="215" name="Google Shape;215;p42"/>
            <p:cNvPicPr preferRelativeResize="0"/>
            <p:nvPr/>
          </p:nvPicPr>
          <p:blipFill>
            <a:blip r:embed="rId8">
              <a:alphaModFix/>
            </a:blip>
            <a:stretch>
              <a:fillRect/>
            </a:stretch>
          </p:blipFill>
          <p:spPr>
            <a:xfrm>
              <a:off x="0" y="4791075"/>
              <a:ext cx="1038225" cy="352425"/>
            </a:xfrm>
            <a:prstGeom prst="rect">
              <a:avLst/>
            </a:prstGeom>
            <a:noFill/>
            <a:ln>
              <a:noFill/>
            </a:ln>
          </p:spPr>
        </p:pic>
      </p:grpSp>
      <p:pic>
        <p:nvPicPr>
          <p:cNvPr id="216" name="Google Shape;216;p42"/>
          <p:cNvPicPr preferRelativeResize="0"/>
          <p:nvPr/>
        </p:nvPicPr>
        <p:blipFill>
          <a:blip r:embed="rId9">
            <a:alphaModFix/>
          </a:blip>
          <a:stretch>
            <a:fillRect/>
          </a:stretch>
        </p:blipFill>
        <p:spPr>
          <a:xfrm>
            <a:off x="3653750" y="1317975"/>
            <a:ext cx="2451876" cy="530375"/>
          </a:xfrm>
          <a:prstGeom prst="rect">
            <a:avLst/>
          </a:prstGeom>
          <a:noFill/>
          <a:ln>
            <a:noFill/>
          </a:ln>
        </p:spPr>
      </p:pic>
      <p:sp>
        <p:nvSpPr>
          <p:cNvPr id="217" name="Google Shape;217;p42"/>
          <p:cNvSpPr txBox="1"/>
          <p:nvPr/>
        </p:nvSpPr>
        <p:spPr>
          <a:xfrm>
            <a:off x="719100" y="3829659"/>
            <a:ext cx="8046900" cy="67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Didact Gothic"/>
                <a:ea typeface="Didact Gothic"/>
                <a:cs typeface="Didact Gothic"/>
                <a:sym typeface="Didact Gothic"/>
              </a:rPr>
              <a:t>You can also support our work by </a:t>
            </a:r>
            <a:r>
              <a:rPr lang="en" sz="2600" u="sng">
                <a:solidFill>
                  <a:srgbClr val="ED561E"/>
                </a:solidFill>
                <a:latin typeface="Didact Gothic"/>
                <a:ea typeface="Didact Gothic"/>
                <a:cs typeface="Didact Gothic"/>
                <a:sym typeface="Didact Gothic"/>
                <a:hlinkClick r:id="rId10">
                  <a:extLst>
                    <a:ext uri="{A12FA001-AC4F-418D-AE19-62706E023703}">
                      <ahyp:hlinkClr val="tx"/>
                    </a:ext>
                  </a:extLst>
                </a:hlinkClick>
              </a:rPr>
              <a:t>donating here</a:t>
            </a:r>
            <a:endParaRPr sz="2600">
              <a:solidFill>
                <a:srgbClr val="ED561E"/>
              </a:solidFill>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27"/>
          <p:cNvSpPr txBox="1"/>
          <p:nvPr/>
        </p:nvSpPr>
        <p:spPr>
          <a:xfrm>
            <a:off x="440400" y="2218338"/>
            <a:ext cx="8263200" cy="41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chemeClr val="dk1"/>
              </a:solidFill>
              <a:latin typeface="Spectral"/>
              <a:ea typeface="Spectral"/>
              <a:cs typeface="Spectral"/>
              <a:sym typeface="Spectral"/>
            </a:endParaRPr>
          </a:p>
        </p:txBody>
      </p:sp>
      <p:grpSp>
        <p:nvGrpSpPr>
          <p:cNvPr id="108" name="Google Shape;108;p27"/>
          <p:cNvGrpSpPr/>
          <p:nvPr/>
        </p:nvGrpSpPr>
        <p:grpSpPr>
          <a:xfrm>
            <a:off x="0" y="4729536"/>
            <a:ext cx="7676625" cy="475500"/>
            <a:chOff x="0" y="4729536"/>
            <a:chExt cx="7676625" cy="475500"/>
          </a:xfrm>
        </p:grpSpPr>
        <p:sp>
          <p:nvSpPr>
            <p:cNvPr id="109" name="Google Shape;109;p27"/>
            <p:cNvSpPr txBox="1"/>
            <p:nvPr/>
          </p:nvSpPr>
          <p:spPr>
            <a:xfrm>
              <a:off x="1087125" y="4729536"/>
              <a:ext cx="6589500" cy="475500"/>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None/>
              </a:pPr>
              <a:r>
                <a:rPr lang="en" sz="1100"/>
                <a:t>This work is licensed under the Creative Commons Attribution-NonCommercial 4.0 International License. </a:t>
              </a:r>
              <a:endParaRPr sz="1100"/>
            </a:p>
            <a:p>
              <a:pPr indent="0" lvl="0" marL="0" rtl="0" algn="l">
                <a:lnSpc>
                  <a:spcPct val="115000"/>
                </a:lnSpc>
                <a:spcBef>
                  <a:spcPts val="0"/>
                </a:spcBef>
                <a:spcAft>
                  <a:spcPts val="0"/>
                </a:spcAft>
                <a:buNone/>
              </a:pPr>
              <a:r>
                <a:rPr lang="en" sz="1100"/>
                <a:t>To view a copy of this license, visit </a:t>
              </a:r>
              <a:r>
                <a:rPr lang="en" sz="1100" u="sng">
                  <a:solidFill>
                    <a:srgbClr val="0000FF"/>
                  </a:solidFill>
                  <a:hlinkClick r:id="rId3">
                    <a:extLst>
                      <a:ext uri="{A12FA001-AC4F-418D-AE19-62706E023703}">
                        <ahyp:hlinkClr val="tx"/>
                      </a:ext>
                    </a:extLst>
                  </a:hlinkClick>
                </a:rPr>
                <a:t>http://creativecommons.org/licenses/by-nc/4.0/</a:t>
              </a:r>
              <a:endParaRPr sz="1100"/>
            </a:p>
          </p:txBody>
        </p:sp>
        <p:pic>
          <p:nvPicPr>
            <p:cNvPr id="110" name="Google Shape;110;p27"/>
            <p:cNvPicPr preferRelativeResize="0"/>
            <p:nvPr/>
          </p:nvPicPr>
          <p:blipFill>
            <a:blip r:embed="rId4">
              <a:alphaModFix/>
            </a:blip>
            <a:stretch>
              <a:fillRect/>
            </a:stretch>
          </p:blipFill>
          <p:spPr>
            <a:xfrm>
              <a:off x="0" y="4791075"/>
              <a:ext cx="1038225" cy="352425"/>
            </a:xfrm>
            <a:prstGeom prst="rect">
              <a:avLst/>
            </a:prstGeom>
            <a:noFill/>
            <a:ln>
              <a:noFill/>
            </a:ln>
          </p:spPr>
        </p:pic>
      </p:grpSp>
      <p:sp>
        <p:nvSpPr>
          <p:cNvPr id="111" name="Google Shape;111;p27"/>
          <p:cNvSpPr txBox="1"/>
          <p:nvPr/>
        </p:nvSpPr>
        <p:spPr>
          <a:xfrm>
            <a:off x="0" y="73325"/>
            <a:ext cx="9144000" cy="628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chemeClr val="dk1"/>
                </a:solidFill>
              </a:rPr>
              <a:t>Teacher Slide: </a:t>
            </a:r>
            <a:endParaRPr sz="2400">
              <a:solidFill>
                <a:schemeClr val="dk2"/>
              </a:solidFill>
            </a:endParaRPr>
          </a:p>
        </p:txBody>
      </p:sp>
      <p:sp>
        <p:nvSpPr>
          <p:cNvPr id="112" name="Google Shape;112;p27"/>
          <p:cNvSpPr/>
          <p:nvPr/>
        </p:nvSpPr>
        <p:spPr>
          <a:xfrm>
            <a:off x="194050" y="901750"/>
            <a:ext cx="2736600" cy="1055400"/>
          </a:xfrm>
          <a:prstGeom prst="wedgeRoundRectCallout">
            <a:avLst>
              <a:gd fmla="val 65681" name="adj1"/>
              <a:gd fmla="val -96082" name="adj2"/>
              <a:gd fmla="val 0" name="adj3"/>
            </a:avLst>
          </a:prstGeom>
          <a:solidFill>
            <a:srgbClr val="004AAD"/>
          </a:solidFill>
          <a:ln cap="flat" cmpd="sng" w="9525">
            <a:solidFill>
              <a:srgbClr val="004A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Indicates this is a planning slide. Not for student display</a:t>
            </a:r>
            <a:endParaRPr/>
          </a:p>
        </p:txBody>
      </p:sp>
      <p:sp>
        <p:nvSpPr>
          <p:cNvPr id="113" name="Google Shape;113;p27"/>
          <p:cNvSpPr/>
          <p:nvPr/>
        </p:nvSpPr>
        <p:spPr>
          <a:xfrm>
            <a:off x="194050" y="3497450"/>
            <a:ext cx="3419700" cy="1055400"/>
          </a:xfrm>
          <a:prstGeom prst="wedgeRoundRectCallout">
            <a:avLst>
              <a:gd fmla="val -25322" name="adj1"/>
              <a:gd fmla="val 83750" name="adj2"/>
              <a:gd fmla="val 0" name="adj3"/>
            </a:avLst>
          </a:prstGeom>
          <a:solidFill>
            <a:srgbClr val="004AAD"/>
          </a:solidFill>
          <a:ln cap="flat" cmpd="sng" w="9525">
            <a:solidFill>
              <a:srgbClr val="004A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Don’t sell or hide this lesson behind a paywall. Made by youcubed for free use.</a:t>
            </a:r>
            <a:endParaRPr/>
          </a:p>
        </p:txBody>
      </p:sp>
      <p:sp>
        <p:nvSpPr>
          <p:cNvPr id="114" name="Google Shape;114;p27"/>
          <p:cNvSpPr/>
          <p:nvPr/>
        </p:nvSpPr>
        <p:spPr>
          <a:xfrm>
            <a:off x="194050" y="2087100"/>
            <a:ext cx="2736600" cy="742500"/>
          </a:xfrm>
          <a:prstGeom prst="roundRect">
            <a:avLst>
              <a:gd fmla="val 24525" name="adj"/>
            </a:avLst>
          </a:prstGeom>
          <a:solidFill>
            <a:srgbClr val="004AAD"/>
          </a:solidFill>
          <a:ln cap="flat" cmpd="sng" w="9525">
            <a:solidFill>
              <a:srgbClr val="004AA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lt1"/>
                </a:solidFill>
              </a:rPr>
              <a:t>You can “skip” these slides if you plan to present →</a:t>
            </a:r>
            <a:endParaRPr sz="1500">
              <a:solidFill>
                <a:schemeClr val="lt1"/>
              </a:solidFill>
            </a:endParaRPr>
          </a:p>
        </p:txBody>
      </p:sp>
      <p:cxnSp>
        <p:nvCxnSpPr>
          <p:cNvPr id="115" name="Google Shape;115;p27"/>
          <p:cNvCxnSpPr>
            <a:stCxn id="114" idx="0"/>
            <a:endCxn id="112" idx="2"/>
          </p:cNvCxnSpPr>
          <p:nvPr/>
        </p:nvCxnSpPr>
        <p:spPr>
          <a:xfrm rot="10800000">
            <a:off x="1562350" y="1957200"/>
            <a:ext cx="0" cy="129900"/>
          </a:xfrm>
          <a:prstGeom prst="straightConnector1">
            <a:avLst/>
          </a:prstGeom>
          <a:noFill/>
          <a:ln cap="flat" cmpd="sng" w="114300">
            <a:solidFill>
              <a:srgbClr val="004AAD"/>
            </a:solidFill>
            <a:prstDash val="solid"/>
            <a:round/>
            <a:headEnd len="med" w="med" type="none"/>
            <a:tailEnd len="med" w="med" type="none"/>
          </a:ln>
        </p:spPr>
      </p:cxnSp>
      <p:pic>
        <p:nvPicPr>
          <p:cNvPr id="116" name="Google Shape;116;p27" title="Skip Slide screen cast.mov">
            <a:hlinkClick r:id="rId5"/>
          </p:cNvPr>
          <p:cNvPicPr preferRelativeResize="0"/>
          <p:nvPr/>
        </p:nvPicPr>
        <p:blipFill>
          <a:blip r:embed="rId6">
            <a:alphaModFix/>
          </a:blip>
          <a:stretch>
            <a:fillRect/>
          </a:stretch>
        </p:blipFill>
        <p:spPr>
          <a:xfrm>
            <a:off x="4968924" y="603575"/>
            <a:ext cx="3419700" cy="41570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idx="1" type="body"/>
          </p:nvPr>
        </p:nvSpPr>
        <p:spPr>
          <a:xfrm>
            <a:off x="764725" y="1081675"/>
            <a:ext cx="7406400" cy="370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chemeClr val="dk1"/>
                </a:solidFill>
              </a:rPr>
              <a:t>In this task students explore different visual puzzles to answer the question, “How many squares?” Students develop convincing arguments about the number of squares they see in each puzzle. Through the exploration of these puzzles and the justification of their solutions students apply foundational understanding of area and multiplication.</a:t>
            </a:r>
            <a:endParaRPr sz="1400">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1200"/>
              </a:spcBef>
              <a:spcAft>
                <a:spcPts val="0"/>
              </a:spcAft>
              <a:buNone/>
            </a:pPr>
            <a:r>
              <a:rPr b="1" lang="en" sz="1400">
                <a:solidFill>
                  <a:schemeClr val="dk1"/>
                </a:solidFill>
              </a:rPr>
              <a:t>Materials:</a:t>
            </a:r>
            <a:endParaRPr b="1"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Puzzle Handout</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Paper Tiles (unit square tiles, 2x2 square tiles, L tiles – Optional)</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Square Tiles (Optional)</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Colored Pencils</a:t>
            </a:r>
            <a:endParaRPr sz="1400">
              <a:solidFill>
                <a:schemeClr val="dk1"/>
              </a:solidFill>
            </a:endParaRPr>
          </a:p>
          <a:p>
            <a:pPr indent="0" lvl="0" marL="0" rtl="0" algn="l">
              <a:spcBef>
                <a:spcPts val="1200"/>
              </a:spcBef>
              <a:spcAft>
                <a:spcPts val="1200"/>
              </a:spcAft>
              <a:buNone/>
            </a:pPr>
            <a:r>
              <a:t/>
            </a:r>
            <a:endParaRPr>
              <a:solidFill>
                <a:schemeClr val="dk1"/>
              </a:solidFill>
            </a:endParaRPr>
          </a:p>
        </p:txBody>
      </p:sp>
      <p:sp>
        <p:nvSpPr>
          <p:cNvPr id="122" name="Google Shape;122;p28"/>
          <p:cNvSpPr txBox="1"/>
          <p:nvPr/>
        </p:nvSpPr>
        <p:spPr>
          <a:xfrm>
            <a:off x="0" y="251425"/>
            <a:ext cx="9144000" cy="660000"/>
          </a:xfrm>
          <a:prstGeom prst="rect">
            <a:avLst/>
          </a:prstGeom>
          <a:solidFill>
            <a:schemeClr val="accent6"/>
          </a:solid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b="1" lang="en" sz="2400">
                <a:solidFill>
                  <a:schemeClr val="dk1"/>
                </a:solidFill>
              </a:rPr>
              <a:t>Teacher Slide: </a:t>
            </a:r>
            <a:r>
              <a:rPr lang="en" sz="2400">
                <a:solidFill>
                  <a:schemeClr val="dk1"/>
                </a:solidFill>
              </a:rPr>
              <a:t>Task Description</a:t>
            </a:r>
            <a:endParaRPr sz="2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idx="1" type="body"/>
          </p:nvPr>
        </p:nvSpPr>
        <p:spPr>
          <a:xfrm>
            <a:off x="387900" y="1509223"/>
            <a:ext cx="3888900" cy="3416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 sz="1500"/>
              <a:t>Count squares of different sizes</a:t>
            </a:r>
            <a:endParaRPr sz="1500"/>
          </a:p>
          <a:p>
            <a:pPr indent="-323850" lvl="0" marL="457200" rtl="0" algn="l">
              <a:spcBef>
                <a:spcPts val="1000"/>
              </a:spcBef>
              <a:spcAft>
                <a:spcPts val="0"/>
              </a:spcAft>
              <a:buSzPts val="1500"/>
              <a:buChar char="●"/>
            </a:pPr>
            <a:r>
              <a:rPr lang="en" sz="1500"/>
              <a:t>Organize to count</a:t>
            </a:r>
            <a:endParaRPr sz="1500"/>
          </a:p>
          <a:p>
            <a:pPr indent="-323850" lvl="0" marL="457200" rtl="0" algn="l">
              <a:spcBef>
                <a:spcPts val="1000"/>
              </a:spcBef>
              <a:spcAft>
                <a:spcPts val="0"/>
              </a:spcAft>
              <a:buSzPts val="1500"/>
              <a:buChar char="●"/>
            </a:pPr>
            <a:r>
              <a:rPr lang="en" sz="1500"/>
              <a:t>Visualize squares inside squares</a:t>
            </a:r>
            <a:endParaRPr sz="1500"/>
          </a:p>
          <a:p>
            <a:pPr indent="-323850" lvl="0" marL="457200" rtl="0" algn="l">
              <a:spcBef>
                <a:spcPts val="1000"/>
              </a:spcBef>
              <a:spcAft>
                <a:spcPts val="0"/>
              </a:spcAft>
              <a:buSzPts val="1500"/>
              <a:buChar char="●"/>
            </a:pPr>
            <a:r>
              <a:rPr lang="en" sz="1500"/>
              <a:t>Generate data from visual designs</a:t>
            </a:r>
            <a:endParaRPr sz="1500"/>
          </a:p>
          <a:p>
            <a:pPr indent="-323850" lvl="0" marL="457200" rtl="0" algn="l">
              <a:spcBef>
                <a:spcPts val="1000"/>
              </a:spcBef>
              <a:spcAft>
                <a:spcPts val="0"/>
              </a:spcAft>
              <a:buSzPts val="1500"/>
              <a:buChar char="●"/>
            </a:pPr>
            <a:r>
              <a:rPr lang="en" sz="1500"/>
              <a:t>Identify patterns in data</a:t>
            </a:r>
            <a:endParaRPr sz="1500"/>
          </a:p>
          <a:p>
            <a:pPr indent="-323850" lvl="0" marL="457200" rtl="0" algn="l">
              <a:spcBef>
                <a:spcPts val="1000"/>
              </a:spcBef>
              <a:spcAft>
                <a:spcPts val="0"/>
              </a:spcAft>
              <a:buSzPts val="1500"/>
              <a:buChar char="●"/>
            </a:pPr>
            <a:r>
              <a:rPr lang="en" sz="1500"/>
              <a:t>Identify and describe squares of different dimensions</a:t>
            </a:r>
            <a:endParaRPr sz="1500"/>
          </a:p>
          <a:p>
            <a:pPr indent="-323850" lvl="0" marL="457200" rtl="0" algn="l">
              <a:spcBef>
                <a:spcPts val="1000"/>
              </a:spcBef>
              <a:spcAft>
                <a:spcPts val="1000"/>
              </a:spcAft>
              <a:buSzPts val="1500"/>
              <a:buChar char="●"/>
            </a:pPr>
            <a:r>
              <a:rPr lang="en" sz="1500"/>
              <a:t>Compose and decompose squares to make more squares</a:t>
            </a:r>
            <a:endParaRPr sz="1500"/>
          </a:p>
        </p:txBody>
      </p:sp>
      <p:sp>
        <p:nvSpPr>
          <p:cNvPr id="128" name="Google Shape;128;p29"/>
          <p:cNvSpPr txBox="1"/>
          <p:nvPr/>
        </p:nvSpPr>
        <p:spPr>
          <a:xfrm>
            <a:off x="0" y="251425"/>
            <a:ext cx="9144000" cy="660000"/>
          </a:xfrm>
          <a:prstGeom prst="rect">
            <a:avLst/>
          </a:prstGeom>
          <a:solidFill>
            <a:schemeClr val="accent6"/>
          </a:solid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b="1" lang="en" sz="2400">
                <a:solidFill>
                  <a:schemeClr val="dk1"/>
                </a:solidFill>
              </a:rPr>
              <a:t>Teacher Slide: </a:t>
            </a:r>
            <a:r>
              <a:rPr lang="en" sz="2400">
                <a:solidFill>
                  <a:schemeClr val="dk1"/>
                </a:solidFill>
              </a:rPr>
              <a:t>Mathematical connections</a:t>
            </a:r>
            <a:endParaRPr sz="2400">
              <a:solidFill>
                <a:schemeClr val="dk2"/>
              </a:solidFill>
            </a:endParaRPr>
          </a:p>
        </p:txBody>
      </p:sp>
      <p:sp>
        <p:nvSpPr>
          <p:cNvPr id="129" name="Google Shape;129;p29"/>
          <p:cNvSpPr txBox="1"/>
          <p:nvPr>
            <p:ph idx="1" type="body"/>
          </p:nvPr>
        </p:nvSpPr>
        <p:spPr>
          <a:xfrm>
            <a:off x="4752475" y="1453875"/>
            <a:ext cx="3888900" cy="3527100"/>
          </a:xfrm>
          <a:prstGeom prst="rect">
            <a:avLst/>
          </a:prstGeom>
        </p:spPr>
        <p:txBody>
          <a:bodyPr anchorCtr="0" anchor="t"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Define categories of squares by areas and dimensions</a:t>
            </a:r>
            <a:endParaRPr/>
          </a:p>
          <a:p>
            <a:pPr indent="-325755" lvl="0" marL="457200" rtl="0" algn="l">
              <a:spcBef>
                <a:spcPts val="1000"/>
              </a:spcBef>
              <a:spcAft>
                <a:spcPts val="0"/>
              </a:spcAft>
              <a:buSzPct val="100000"/>
              <a:buChar char="●"/>
            </a:pPr>
            <a:r>
              <a:rPr lang="en"/>
              <a:t>Compare areas and dimensions of squares</a:t>
            </a:r>
            <a:endParaRPr/>
          </a:p>
          <a:p>
            <a:pPr indent="-325755" lvl="0" marL="457200" rtl="0" algn="l">
              <a:spcBef>
                <a:spcPts val="1000"/>
              </a:spcBef>
              <a:spcAft>
                <a:spcPts val="0"/>
              </a:spcAft>
              <a:buSzPct val="100000"/>
              <a:buChar char="●"/>
            </a:pPr>
            <a:r>
              <a:rPr lang="en"/>
              <a:t>Use tiling to connect areas and dimensions of squares</a:t>
            </a:r>
            <a:endParaRPr/>
          </a:p>
          <a:p>
            <a:pPr indent="-325755" lvl="0" marL="457200" rtl="0" algn="l">
              <a:spcBef>
                <a:spcPts val="1000"/>
              </a:spcBef>
              <a:spcAft>
                <a:spcPts val="0"/>
              </a:spcAft>
              <a:buSzPct val="100000"/>
              <a:buChar char="●"/>
            </a:pPr>
            <a:r>
              <a:rPr lang="en"/>
              <a:t>Relate area to the operations of multiplication and addition</a:t>
            </a:r>
            <a:endParaRPr/>
          </a:p>
          <a:p>
            <a:pPr indent="-325755" lvl="0" marL="457200" rtl="0" algn="l">
              <a:spcBef>
                <a:spcPts val="1000"/>
              </a:spcBef>
              <a:spcAft>
                <a:spcPts val="0"/>
              </a:spcAft>
              <a:buSzPct val="100000"/>
              <a:buChar char="●"/>
            </a:pPr>
            <a:r>
              <a:rPr lang="en"/>
              <a:t>Name squares regardless of their orientation</a:t>
            </a:r>
            <a:endParaRPr/>
          </a:p>
          <a:p>
            <a:pPr indent="-325755" lvl="0" marL="457200" rtl="0" algn="l">
              <a:spcBef>
                <a:spcPts val="1000"/>
              </a:spcBef>
              <a:spcAft>
                <a:spcPts val="1000"/>
              </a:spcAft>
              <a:buSzPct val="100000"/>
              <a:buChar char="●"/>
            </a:pPr>
            <a:r>
              <a:rPr lang="en"/>
              <a:t>See three dimensional layers of squares on a two dimensional image</a:t>
            </a:r>
            <a:endParaRPr/>
          </a:p>
        </p:txBody>
      </p:sp>
      <p:sp>
        <p:nvSpPr>
          <p:cNvPr id="130" name="Google Shape;130;p29"/>
          <p:cNvSpPr txBox="1"/>
          <p:nvPr/>
        </p:nvSpPr>
        <p:spPr>
          <a:xfrm>
            <a:off x="251425" y="1047547"/>
            <a:ext cx="5908200" cy="5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In this activity, students </a:t>
            </a:r>
            <a:r>
              <a:rPr lang="en" sz="1800">
                <a:solidFill>
                  <a:schemeClr val="dk2"/>
                </a:solidFill>
              </a:rPr>
              <a:t>may</a:t>
            </a:r>
            <a:r>
              <a:rPr lang="en" sz="1800">
                <a:solidFill>
                  <a:schemeClr val="dk2"/>
                </a:solidFill>
              </a:rPr>
              <a:t>:</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0"/>
          <p:cNvSpPr txBox="1"/>
          <p:nvPr>
            <p:ph idx="1" type="body"/>
          </p:nvPr>
        </p:nvSpPr>
        <p:spPr>
          <a:xfrm>
            <a:off x="311700" y="1081675"/>
            <a:ext cx="8520600" cy="3708600"/>
          </a:xfrm>
          <a:prstGeom prst="rect">
            <a:avLst/>
          </a:prstGeom>
        </p:spPr>
        <p:txBody>
          <a:bodyPr anchorCtr="0" anchor="t" bIns="91425" lIns="91425" spcFirstLastPara="1" rIns="91425" wrap="square" tIns="91425">
            <a:normAutofit fontScale="70000"/>
          </a:bodyPr>
          <a:lstStyle/>
          <a:p>
            <a:pPr indent="-308610" lvl="0" marL="457200" rtl="0" algn="l">
              <a:spcBef>
                <a:spcPts val="0"/>
              </a:spcBef>
              <a:spcAft>
                <a:spcPts val="0"/>
              </a:spcAft>
              <a:buClr>
                <a:schemeClr val="dk1"/>
              </a:buClr>
              <a:buSzPct val="100000"/>
              <a:buAutoNum type="arabicPeriod"/>
            </a:pPr>
            <a:r>
              <a:rPr lang="en">
                <a:solidFill>
                  <a:schemeClr val="dk1"/>
                </a:solidFill>
              </a:rPr>
              <a:t>Show the image on slide 5 to the whole class. We call this a Shape Talk. Ask </a:t>
            </a:r>
            <a:r>
              <a:rPr lang="en">
                <a:solidFill>
                  <a:schemeClr val="dk1"/>
                </a:solidFill>
              </a:rPr>
              <a:t>students</a:t>
            </a:r>
            <a:r>
              <a:rPr lang="en">
                <a:solidFill>
                  <a:schemeClr val="dk1"/>
                </a:solidFill>
              </a:rPr>
              <a:t>, “How many squares do you see?” </a:t>
            </a:r>
            <a:endParaRPr>
              <a:solidFill>
                <a:schemeClr val="dk1"/>
              </a:solidFill>
            </a:endParaRPr>
          </a:p>
          <a:p>
            <a:pPr indent="0" lvl="0" marL="457200" rtl="0" algn="l">
              <a:spcBef>
                <a:spcPts val="1200"/>
              </a:spcBef>
              <a:spcAft>
                <a:spcPts val="0"/>
              </a:spcAft>
              <a:buNone/>
            </a:pPr>
            <a:r>
              <a:rPr lang="en">
                <a:solidFill>
                  <a:schemeClr val="dk1"/>
                </a:solidFill>
              </a:rPr>
              <a:t>Facilitate</a:t>
            </a:r>
            <a:r>
              <a:rPr lang="en">
                <a:solidFill>
                  <a:schemeClr val="dk1"/>
                </a:solidFill>
              </a:rPr>
              <a:t> student responses as you would a number talk. As they share different answers record them on the board. After you have written </a:t>
            </a:r>
            <a:r>
              <a:rPr lang="en">
                <a:solidFill>
                  <a:schemeClr val="dk1"/>
                </a:solidFill>
              </a:rPr>
              <a:t>all</a:t>
            </a:r>
            <a:r>
              <a:rPr lang="en">
                <a:solidFill>
                  <a:schemeClr val="dk1"/>
                </a:solidFill>
              </a:rPr>
              <a:t> of the different student answers, ask for a student volunteer to defend their answer or a different one. The act of defending your answer is a good mathematical way of working. </a:t>
            </a:r>
            <a:r>
              <a:rPr lang="en">
                <a:solidFill>
                  <a:schemeClr val="dk1"/>
                </a:solidFill>
              </a:rPr>
              <a:t>Students reason and construct their arguments. As they speak they often refine their argument. When students see other students answer and work to explain someone else’s reasoning they are again working in a mathematical way. As students defend their way of thinking, ask for other students to volunteer their agreement or disagreement with the reasoning presented. Go through the different answers as students work to determine the correct answer. For slide 5, the correct answer can be found on </a:t>
            </a:r>
            <a:r>
              <a:rPr lang="en">
                <a:solidFill>
                  <a:schemeClr val="dk1"/>
                </a:solidFill>
                <a:highlight>
                  <a:schemeClr val="lt1"/>
                </a:highlight>
              </a:rPr>
              <a:t>slide 15.</a:t>
            </a:r>
            <a:r>
              <a:rPr lang="en">
                <a:solidFill>
                  <a:schemeClr val="dk1"/>
                </a:solidFill>
              </a:rPr>
              <a:t> At youcubed we usually do not share answers. For this lesson starter we thought it would be helpful. You could change to</a:t>
            </a:r>
            <a:r>
              <a:rPr lang="en">
                <a:solidFill>
                  <a:schemeClr val="dk1"/>
                </a:solidFill>
                <a:highlight>
                  <a:schemeClr val="lt1"/>
                </a:highlight>
              </a:rPr>
              <a:t> slide 16</a:t>
            </a:r>
            <a:r>
              <a:rPr lang="en">
                <a:solidFill>
                  <a:schemeClr val="dk1"/>
                </a:solidFill>
              </a:rPr>
              <a:t> and introduce the task in that way, asking students to justify the answer. </a:t>
            </a:r>
            <a:endParaRPr>
              <a:solidFill>
                <a:schemeClr val="dk1"/>
              </a:solidFill>
            </a:endParaRPr>
          </a:p>
          <a:p>
            <a:pPr indent="-308610" lvl="0" marL="457200" rtl="0" algn="l">
              <a:spcBef>
                <a:spcPts val="1200"/>
              </a:spcBef>
              <a:spcAft>
                <a:spcPts val="0"/>
              </a:spcAft>
              <a:buClr>
                <a:schemeClr val="dk1"/>
              </a:buClr>
              <a:buSzPct val="100000"/>
              <a:buAutoNum type="arabicPeriod"/>
            </a:pPr>
            <a:r>
              <a:rPr lang="en">
                <a:solidFill>
                  <a:schemeClr val="dk1"/>
                </a:solidFill>
              </a:rPr>
              <a:t>Notice when students are skeptical. At some point introduce the role of the skeptic before you begin the main activity. Notes for the skeptic framework and the classroom discussion image are on slides 7 and 8.</a:t>
            </a:r>
            <a:endParaRPr/>
          </a:p>
        </p:txBody>
      </p:sp>
      <p:sp>
        <p:nvSpPr>
          <p:cNvPr id="136" name="Google Shape;136;p30"/>
          <p:cNvSpPr txBox="1"/>
          <p:nvPr/>
        </p:nvSpPr>
        <p:spPr>
          <a:xfrm>
            <a:off x="0" y="251425"/>
            <a:ext cx="9144000" cy="660000"/>
          </a:xfrm>
          <a:prstGeom prst="rect">
            <a:avLst/>
          </a:prstGeom>
          <a:solidFill>
            <a:schemeClr val="accent6"/>
          </a:solid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b="1" lang="en" sz="2400">
                <a:solidFill>
                  <a:schemeClr val="dk1"/>
                </a:solidFill>
              </a:rPr>
              <a:t>Teacher Slide: </a:t>
            </a:r>
            <a:r>
              <a:rPr lang="en" sz="2400">
                <a:solidFill>
                  <a:schemeClr val="dk1"/>
                </a:solidFill>
              </a:rPr>
              <a:t>Directions for classroom introduction of the task</a:t>
            </a:r>
            <a:endParaRPr sz="24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1"/>
          <p:cNvSpPr txBox="1"/>
          <p:nvPr>
            <p:ph type="title"/>
          </p:nvPr>
        </p:nvSpPr>
        <p:spPr>
          <a:xfrm>
            <a:off x="311700" y="445025"/>
            <a:ext cx="3445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many squares do you see?</a:t>
            </a:r>
            <a:endParaRPr/>
          </a:p>
        </p:txBody>
      </p:sp>
      <p:pic>
        <p:nvPicPr>
          <p:cNvPr id="142" name="Google Shape;142;p31" title="Squares 1a.png"/>
          <p:cNvPicPr preferRelativeResize="0"/>
          <p:nvPr/>
        </p:nvPicPr>
        <p:blipFill>
          <a:blip r:embed="rId3">
            <a:alphaModFix/>
          </a:blip>
          <a:stretch>
            <a:fillRect/>
          </a:stretch>
        </p:blipFill>
        <p:spPr>
          <a:xfrm>
            <a:off x="2849600" y="-337685"/>
            <a:ext cx="5818875" cy="581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2"/>
          <p:cNvSpPr txBox="1"/>
          <p:nvPr>
            <p:ph idx="1" type="body"/>
          </p:nvPr>
        </p:nvSpPr>
        <p:spPr>
          <a:xfrm>
            <a:off x="281100" y="1092150"/>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solidFill>
                  <a:schemeClr val="dk1"/>
                </a:solidFill>
              </a:rPr>
              <a:t>As mathematics educators, we aim to help students go beyond just doing math—we want them to </a:t>
            </a:r>
            <a:r>
              <a:rPr b="1" lang="en">
                <a:solidFill>
                  <a:schemeClr val="dk1"/>
                </a:solidFill>
              </a:rPr>
              <a:t>be mathematical</a:t>
            </a:r>
            <a:r>
              <a:rPr lang="en">
                <a:solidFill>
                  <a:schemeClr val="dk1"/>
                </a:solidFill>
              </a:rPr>
              <a:t>. This means engaging with a mathematical problem in ways that are thoughtful and curious. The </a:t>
            </a:r>
            <a:r>
              <a:rPr b="1" lang="en">
                <a:solidFill>
                  <a:schemeClr val="dk1"/>
                </a:solidFill>
              </a:rPr>
              <a:t>Skeptic’s Framework</a:t>
            </a:r>
            <a:r>
              <a:rPr lang="en">
                <a:solidFill>
                  <a:schemeClr val="dk1"/>
                </a:solidFill>
              </a:rPr>
              <a:t> supports this by inviting students to analyze a problem and convince themselves of the answer. The next phase is to convince a friend and then a skeptic. This is an important framework because students not only develop and refine their own reasoning but also learn to critique the reasoning of others while they practice ways of communicating mathematically and academically. </a:t>
            </a:r>
            <a:r>
              <a:rPr lang="en">
                <a:solidFill>
                  <a:schemeClr val="dk1"/>
                </a:solidFill>
              </a:rPr>
              <a:t> </a:t>
            </a:r>
            <a:endParaRPr>
              <a:solidFill>
                <a:schemeClr val="dk1"/>
              </a:solidFill>
            </a:endParaRPr>
          </a:p>
          <a:p>
            <a:pPr indent="0" lvl="0" marL="0" rtl="0" algn="l">
              <a:spcBef>
                <a:spcPts val="1200"/>
              </a:spcBef>
              <a:spcAft>
                <a:spcPts val="0"/>
              </a:spcAft>
              <a:buNone/>
            </a:pPr>
            <a:r>
              <a:rPr lang="en">
                <a:solidFill>
                  <a:schemeClr val="dk1"/>
                </a:solidFill>
              </a:rPr>
              <a:t>Show students slide #7 and explain that working mathematically requires us to convince ourselves, convince a </a:t>
            </a:r>
            <a:r>
              <a:rPr lang="en">
                <a:solidFill>
                  <a:schemeClr val="dk1"/>
                </a:solidFill>
              </a:rPr>
              <a:t>friend</a:t>
            </a:r>
            <a:r>
              <a:rPr lang="en">
                <a:solidFill>
                  <a:schemeClr val="dk1"/>
                </a:solidFill>
              </a:rPr>
              <a:t> and then convince a skeptic. In this activity they will practice first convincing themselves and then to convince a skeptic. For each image both students work out what they believe to be the answer. Then one students presents their argument. The other students role is to be a skeptic by asking questions and pushing the student to refine their argument. </a:t>
            </a:r>
            <a:endParaRPr>
              <a:solidFill>
                <a:schemeClr val="dk1"/>
              </a:solidFill>
            </a:endParaRPr>
          </a:p>
          <a:p>
            <a:pPr indent="0" lvl="0" marL="0" rtl="0" algn="l">
              <a:spcBef>
                <a:spcPts val="1200"/>
              </a:spcBef>
              <a:spcAft>
                <a:spcPts val="1200"/>
              </a:spcAft>
              <a:buNone/>
            </a:pPr>
            <a:r>
              <a:rPr lang="en">
                <a:solidFill>
                  <a:schemeClr val="dk1"/>
                </a:solidFill>
              </a:rPr>
              <a:t>You can direct students back to the introduction image on slide 5 and point out ways students were convincing and skeptical.</a:t>
            </a:r>
            <a:endParaRPr/>
          </a:p>
        </p:txBody>
      </p:sp>
      <p:sp>
        <p:nvSpPr>
          <p:cNvPr id="148" name="Google Shape;148;p32"/>
          <p:cNvSpPr txBox="1"/>
          <p:nvPr/>
        </p:nvSpPr>
        <p:spPr>
          <a:xfrm>
            <a:off x="0" y="251425"/>
            <a:ext cx="9144000" cy="660000"/>
          </a:xfrm>
          <a:prstGeom prst="rect">
            <a:avLst/>
          </a:prstGeom>
          <a:solidFill>
            <a:schemeClr val="accent6"/>
          </a:solid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b="1" lang="en" sz="2400">
                <a:solidFill>
                  <a:schemeClr val="dk1"/>
                </a:solidFill>
              </a:rPr>
              <a:t>Teacher Slide: </a:t>
            </a:r>
            <a:r>
              <a:rPr lang="en" sz="2400">
                <a:solidFill>
                  <a:schemeClr val="dk1"/>
                </a:solidFill>
              </a:rPr>
              <a:t>The Skeptic Framework</a:t>
            </a:r>
            <a:endParaRPr sz="2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3"/>
          <p:cNvSpPr txBox="1"/>
          <p:nvPr>
            <p:ph type="title"/>
          </p:nvPr>
        </p:nvSpPr>
        <p:spPr>
          <a:xfrm>
            <a:off x="311700" y="219975"/>
            <a:ext cx="8520600" cy="79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420"/>
              <a:t>The Skeptic Framework</a:t>
            </a:r>
            <a:endParaRPr b="1" sz="3420"/>
          </a:p>
        </p:txBody>
      </p:sp>
      <p:pic>
        <p:nvPicPr>
          <p:cNvPr id="154" name="Google Shape;154;p33" title="Skeptic framework.png"/>
          <p:cNvPicPr preferRelativeResize="0"/>
          <p:nvPr/>
        </p:nvPicPr>
        <p:blipFill rotWithShape="1">
          <a:blip r:embed="rId3">
            <a:alphaModFix/>
          </a:blip>
          <a:srcRect b="16591" l="0" r="0" t="17675"/>
          <a:stretch/>
        </p:blipFill>
        <p:spPr>
          <a:xfrm>
            <a:off x="1397450" y="1257075"/>
            <a:ext cx="6577224" cy="3603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308610" lvl="0" marL="457200" rtl="0" algn="l">
              <a:lnSpc>
                <a:spcPct val="105000"/>
              </a:lnSpc>
              <a:spcBef>
                <a:spcPts val="1000"/>
              </a:spcBef>
              <a:spcAft>
                <a:spcPts val="0"/>
              </a:spcAft>
              <a:buSzPct val="100000"/>
              <a:buAutoNum type="arabicPeriod"/>
            </a:pPr>
            <a:r>
              <a:rPr lang="en">
                <a:solidFill>
                  <a:schemeClr val="dk1"/>
                </a:solidFill>
              </a:rPr>
              <a:t>Give students the </a:t>
            </a:r>
            <a:r>
              <a:rPr lang="en">
                <a:solidFill>
                  <a:schemeClr val="dk1"/>
                </a:solidFill>
                <a:uFill>
                  <a:noFill/>
                </a:uFill>
                <a:hlinkClick r:id="rId3">
                  <a:extLst>
                    <a:ext uri="{A12FA001-AC4F-418D-AE19-62706E023703}">
                      <ahyp:hlinkClr val="tx"/>
                    </a:ext>
                  </a:extLst>
                </a:hlinkClick>
              </a:rPr>
              <a:t>How Many Squares? Handout of your choice.</a:t>
            </a:r>
            <a:r>
              <a:rPr lang="en">
                <a:solidFill>
                  <a:schemeClr val="dk1"/>
                </a:solidFill>
              </a:rPr>
              <a:t> We are providing one page with</a:t>
            </a:r>
            <a:r>
              <a:rPr lang="en"/>
              <a:t> </a:t>
            </a:r>
            <a:r>
              <a:rPr lang="en" u="sng">
                <a:solidFill>
                  <a:schemeClr val="hlink"/>
                </a:solidFill>
                <a:hlinkClick r:id="rId4"/>
              </a:rPr>
              <a:t>all 4 puzzles</a:t>
            </a:r>
            <a:r>
              <a:rPr lang="en"/>
              <a:t> </a:t>
            </a:r>
            <a:r>
              <a:rPr lang="en">
                <a:solidFill>
                  <a:schemeClr val="dk1"/>
                </a:solidFill>
              </a:rPr>
              <a:t>and individual pages where each puzzle is duplicated 4 times so students can annotate images with color to build their own understanding and plan ways to convince their skeptic. (</a:t>
            </a:r>
            <a:r>
              <a:rPr lang="en" u="sng">
                <a:solidFill>
                  <a:schemeClr val="hlink"/>
                </a:solidFill>
                <a:hlinkClick r:id="rId5"/>
              </a:rPr>
              <a:t>Puzzle 1</a:t>
            </a:r>
            <a:r>
              <a:rPr lang="en"/>
              <a:t>, </a:t>
            </a:r>
            <a:r>
              <a:rPr lang="en" u="sng">
                <a:solidFill>
                  <a:schemeClr val="hlink"/>
                </a:solidFill>
                <a:hlinkClick r:id="rId6"/>
              </a:rPr>
              <a:t>Puzzle 2</a:t>
            </a:r>
            <a:r>
              <a:rPr lang="en"/>
              <a:t>, </a:t>
            </a:r>
            <a:r>
              <a:rPr lang="en" u="sng">
                <a:solidFill>
                  <a:schemeClr val="hlink"/>
                </a:solidFill>
                <a:hlinkClick r:id="rId7"/>
              </a:rPr>
              <a:t>Puzzle 3</a:t>
            </a:r>
            <a:r>
              <a:rPr lang="en"/>
              <a:t>, </a:t>
            </a:r>
            <a:r>
              <a:rPr lang="en" u="sng">
                <a:solidFill>
                  <a:schemeClr val="hlink"/>
                </a:solidFill>
                <a:hlinkClick r:id="rId8"/>
              </a:rPr>
              <a:t>Puzzle 4</a:t>
            </a:r>
            <a:r>
              <a:rPr lang="en">
                <a:solidFill>
                  <a:schemeClr val="dk1"/>
                </a:solidFill>
              </a:rPr>
              <a:t>) If you have square tiles or a similar manipulative students would be helped by building visual proofs. If you want all of the handouts in one document you can download it</a:t>
            </a:r>
            <a:r>
              <a:rPr lang="en"/>
              <a:t> </a:t>
            </a:r>
            <a:r>
              <a:rPr lang="en" u="sng">
                <a:solidFill>
                  <a:schemeClr val="hlink"/>
                </a:solidFill>
                <a:hlinkClick r:id="rId9"/>
              </a:rPr>
              <a:t>here</a:t>
            </a:r>
            <a:r>
              <a:rPr lang="en"/>
              <a:t>.</a:t>
            </a:r>
            <a:endParaRPr/>
          </a:p>
          <a:p>
            <a:pPr indent="-308610" lvl="0" marL="457200" rtl="0" algn="l">
              <a:lnSpc>
                <a:spcPct val="105000"/>
              </a:lnSpc>
              <a:spcBef>
                <a:spcPts val="1200"/>
              </a:spcBef>
              <a:spcAft>
                <a:spcPts val="0"/>
              </a:spcAft>
              <a:buClr>
                <a:schemeClr val="dk1"/>
              </a:buClr>
              <a:buSzPct val="100000"/>
              <a:buAutoNum type="arabicPeriod"/>
            </a:pPr>
            <a:r>
              <a:rPr lang="en">
                <a:solidFill>
                  <a:schemeClr val="dk1"/>
                </a:solidFill>
              </a:rPr>
              <a:t>Student 1 works out the answer to Puzzle 1 and Student 2 works out the answer to Puzzle 2. Both are working to convince themselves and may choose to discuss their strategies with each other as they work.</a:t>
            </a:r>
            <a:endParaRPr>
              <a:solidFill>
                <a:schemeClr val="dk1"/>
              </a:solidFill>
            </a:endParaRPr>
          </a:p>
          <a:p>
            <a:pPr indent="-308610" lvl="0" marL="457200" rtl="0" algn="l">
              <a:lnSpc>
                <a:spcPct val="105000"/>
              </a:lnSpc>
              <a:spcBef>
                <a:spcPts val="1200"/>
              </a:spcBef>
              <a:spcAft>
                <a:spcPts val="0"/>
              </a:spcAft>
              <a:buClr>
                <a:schemeClr val="dk1"/>
              </a:buClr>
              <a:buSzPct val="100000"/>
              <a:buAutoNum type="arabicPeriod"/>
            </a:pPr>
            <a:r>
              <a:rPr lang="en">
                <a:solidFill>
                  <a:schemeClr val="dk1"/>
                </a:solidFill>
              </a:rPr>
              <a:t>When they have finished convincing themselves student 1 presents their solution of puzzle 1 to the student with puzzle 2. Student 2 listens carefully and ask clarifying questions that help student 1 push their understanding. Student 2 be mindful of the questions they need answered so they understand and are convinced that student 1 has solved the puzzle.</a:t>
            </a:r>
            <a:endParaRPr>
              <a:solidFill>
                <a:schemeClr val="dk1"/>
              </a:solidFill>
            </a:endParaRPr>
          </a:p>
          <a:p>
            <a:pPr indent="-308610" lvl="0" marL="457200" rtl="0" algn="l">
              <a:lnSpc>
                <a:spcPct val="105000"/>
              </a:lnSpc>
              <a:spcBef>
                <a:spcPts val="1200"/>
              </a:spcBef>
              <a:spcAft>
                <a:spcPts val="0"/>
              </a:spcAft>
              <a:buClr>
                <a:schemeClr val="dk1"/>
              </a:buClr>
              <a:buSzPct val="100000"/>
              <a:buAutoNum type="arabicPeriod"/>
            </a:pPr>
            <a:r>
              <a:rPr lang="en">
                <a:solidFill>
                  <a:schemeClr val="dk1"/>
                </a:solidFill>
              </a:rPr>
              <a:t>After both students 1 and 2 are finished with puzzle 1 it is student 2’s turn to present their argument for Puzzle 2. Student 1 now acts as the skeptic.</a:t>
            </a:r>
            <a:endParaRPr>
              <a:solidFill>
                <a:schemeClr val="dk1"/>
              </a:solidFill>
            </a:endParaRPr>
          </a:p>
          <a:p>
            <a:pPr indent="-308610" lvl="0" marL="457200" rtl="0" algn="l">
              <a:lnSpc>
                <a:spcPct val="105000"/>
              </a:lnSpc>
              <a:spcBef>
                <a:spcPts val="1200"/>
              </a:spcBef>
              <a:spcAft>
                <a:spcPts val="1200"/>
              </a:spcAft>
              <a:buClr>
                <a:schemeClr val="dk1"/>
              </a:buClr>
              <a:buSzPct val="100000"/>
              <a:buAutoNum type="arabicPeriod"/>
            </a:pPr>
            <a:r>
              <a:rPr lang="en">
                <a:solidFill>
                  <a:schemeClr val="dk1"/>
                </a:solidFill>
              </a:rPr>
              <a:t>Students can continue with Puzzles 3 and 4.</a:t>
            </a:r>
            <a:endParaRPr>
              <a:solidFill>
                <a:schemeClr val="dk1"/>
              </a:solidFill>
            </a:endParaRPr>
          </a:p>
        </p:txBody>
      </p:sp>
      <p:sp>
        <p:nvSpPr>
          <p:cNvPr id="160" name="Google Shape;160;p34"/>
          <p:cNvSpPr txBox="1"/>
          <p:nvPr/>
        </p:nvSpPr>
        <p:spPr>
          <a:xfrm>
            <a:off x="0" y="251425"/>
            <a:ext cx="9144000" cy="660000"/>
          </a:xfrm>
          <a:prstGeom prst="rect">
            <a:avLst/>
          </a:prstGeom>
          <a:solidFill>
            <a:schemeClr val="accent6"/>
          </a:solid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1100"/>
              <a:buFont typeface="Arial"/>
              <a:buNone/>
            </a:pPr>
            <a:r>
              <a:rPr b="1" lang="en" sz="2400">
                <a:solidFill>
                  <a:schemeClr val="dk1"/>
                </a:solidFill>
              </a:rPr>
              <a:t>Teacher Slide: </a:t>
            </a:r>
            <a:r>
              <a:rPr lang="en" sz="2400">
                <a:solidFill>
                  <a:schemeClr val="dk1"/>
                </a:solidFill>
              </a:rPr>
              <a:t>Directions for the activity</a:t>
            </a:r>
            <a:endParaRPr sz="24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